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 id="2147483682" r:id="rId3"/>
    <p:sldMasterId id="2147483691" r:id="rId4"/>
  </p:sldMasterIdLst>
  <p:notesMasterIdLst>
    <p:notesMasterId r:id="rId25"/>
  </p:notesMasterIdLst>
  <p:sldIdLst>
    <p:sldId id="338" r:id="rId5"/>
    <p:sldId id="279" r:id="rId6"/>
    <p:sldId id="305" r:id="rId7"/>
    <p:sldId id="274" r:id="rId8"/>
    <p:sldId id="324" r:id="rId9"/>
    <p:sldId id="326" r:id="rId10"/>
    <p:sldId id="269" r:id="rId11"/>
    <p:sldId id="258" r:id="rId12"/>
    <p:sldId id="310" r:id="rId13"/>
    <p:sldId id="328" r:id="rId14"/>
    <p:sldId id="330" r:id="rId15"/>
    <p:sldId id="332" r:id="rId16"/>
    <p:sldId id="282" r:id="rId17"/>
    <p:sldId id="283" r:id="rId18"/>
    <p:sldId id="334" r:id="rId19"/>
    <p:sldId id="336" r:id="rId20"/>
    <p:sldId id="316" r:id="rId21"/>
    <p:sldId id="309" r:id="rId22"/>
    <p:sldId id="307" r:id="rId23"/>
    <p:sldId id="304" r:id="rId2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E14E"/>
    <a:srgbClr val="0C582B"/>
    <a:srgbClr val="13512C"/>
    <a:srgbClr val="B1DE82"/>
    <a:srgbClr val="C1CD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38" autoAdjust="0"/>
    <p:restoredTop sz="93852" autoAdjust="0"/>
  </p:normalViewPr>
  <p:slideViewPr>
    <p:cSldViewPr>
      <p:cViewPr>
        <p:scale>
          <a:sx n="66" d="100"/>
          <a:sy n="66" d="100"/>
        </p:scale>
        <p:origin x="-41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0B1ADF-35FF-4B59-98B5-8DF28791583C}" type="datetimeFigureOut">
              <a:rPr lang="zh-CN" altLang="en-US" smtClean="0"/>
              <a:pPr/>
              <a:t>2021/3/9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AEA745-0A9B-4D66-9080-99F1D478B933}" type="slidenum">
              <a:rPr lang="zh-CN" altLang="en-US" smtClean="0"/>
              <a:pPr/>
              <a:t>‹#›</a:t>
            </a:fld>
            <a:endParaRPr lang="zh-CN" altLang="en-US"/>
          </a:p>
        </p:txBody>
      </p:sp>
    </p:spTree>
    <p:extLst>
      <p:ext uri="{BB962C8B-B14F-4D97-AF65-F5344CB8AC3E}">
        <p14:creationId xmlns:p14="http://schemas.microsoft.com/office/powerpoint/2010/main" val="1893915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7388"/>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solidFill>
                  <a:prstClr val="black"/>
                </a:solidFill>
              </a:rPr>
              <a:pPr>
                <a:defRPr/>
              </a:pPr>
              <a:t>2</a:t>
            </a:fld>
            <a:endParaRPr lang="en-US" altLang="zh-CN">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3</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51"/>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26"/>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16" name="组合 15"/>
          <p:cNvGrpSpPr/>
          <p:nvPr userDrawn="1"/>
        </p:nvGrpSpPr>
        <p:grpSpPr>
          <a:xfrm>
            <a:off x="0" y="0"/>
            <a:ext cx="7629570"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8"/>
            <a:ext cx="1387098" cy="513607"/>
          </a:xfrm>
          <a:prstGeom prst="rect">
            <a:avLst/>
          </a:prstGeom>
        </p:spPr>
      </p:pic>
    </p:spTree>
    <p:extLst>
      <p:ext uri="{BB962C8B-B14F-4D97-AF65-F5344CB8AC3E}">
        <p14:creationId xmlns:p14="http://schemas.microsoft.com/office/powerpoint/2010/main" val="25293645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4" name="组合 3"/>
          <p:cNvGrpSpPr/>
          <p:nvPr userDrawn="1"/>
        </p:nvGrpSpPr>
        <p:grpSpPr>
          <a:xfrm>
            <a:off x="0" y="0"/>
            <a:ext cx="7629570"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5"/>
            <a:ext cx="1387098" cy="513607"/>
          </a:xfrm>
          <a:prstGeom prst="rect">
            <a:avLst/>
          </a:prstGeom>
        </p:spPr>
      </p:pic>
    </p:spTree>
    <p:extLst>
      <p:ext uri="{BB962C8B-B14F-4D97-AF65-F5344CB8AC3E}">
        <p14:creationId xmlns:p14="http://schemas.microsoft.com/office/powerpoint/2010/main" val="2945856896"/>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300" name="Rectangle 36"/>
          <p:cNvSpPr>
            <a:spLocks noGrp="1" noChangeArrowheads="1"/>
          </p:cNvSpPr>
          <p:nvPr>
            <p:ph type="ctrTitle"/>
          </p:nvPr>
        </p:nvSpPr>
        <p:spPr>
          <a:xfrm>
            <a:off x="3516923" y="5391707"/>
            <a:ext cx="5040923" cy="36933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r" eaLnBrk="0" hangingPunct="0">
              <a:defRPr kumimoji="1" b="1">
                <a:solidFill>
                  <a:srgbClr val="00904A"/>
                </a:solidFill>
              </a:defRPr>
            </a:lvl1pPr>
          </a:lstStyle>
          <a:p>
            <a:pPr lvl="0"/>
            <a:r>
              <a:rPr lang="en-GB" noProof="0" smtClean="0"/>
              <a:t>Click to edit Master title style</a:t>
            </a:r>
          </a:p>
        </p:txBody>
      </p:sp>
      <p:sp>
        <p:nvSpPr>
          <p:cNvPr id="11302" name="Rectangle 38"/>
          <p:cNvSpPr>
            <a:spLocks noGrp="1" noChangeArrowheads="1"/>
          </p:cNvSpPr>
          <p:nvPr>
            <p:ph type="subTitle" sz="quarter" idx="1"/>
          </p:nvPr>
        </p:nvSpPr>
        <p:spPr>
          <a:xfrm>
            <a:off x="3531590" y="5918225"/>
            <a:ext cx="5026269" cy="244475"/>
          </a:xfrm>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0" indent="0" algn="r">
              <a:spcBef>
                <a:spcPct val="0"/>
              </a:spcBef>
              <a:buClrTx/>
              <a:buFontTx/>
              <a:buNone/>
              <a:defRPr sz="1600" b="1">
                <a:solidFill>
                  <a:srgbClr val="6DBE45"/>
                </a:solidFill>
              </a:defRPr>
            </a:lvl1pPr>
          </a:lstStyle>
          <a:p>
            <a:pPr lvl="0"/>
            <a:r>
              <a:rPr lang="en-US" altLang="zh-CN" noProof="0" smtClean="0"/>
              <a:t>Click to edit Master subtitle style</a:t>
            </a:r>
          </a:p>
        </p:txBody>
      </p:sp>
      <p:pic>
        <p:nvPicPr>
          <p:cNvPr id="4" name="Picture 2" descr="D:\SLIDEtoME\TP模板\新建文件夹 (3)\bg2-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2891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4" name="组合 3"/>
          <p:cNvGrpSpPr/>
          <p:nvPr userDrawn="1"/>
        </p:nvGrpSpPr>
        <p:grpSpPr>
          <a:xfrm>
            <a:off x="0" y="0"/>
            <a:ext cx="7629570"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5"/>
            <a:ext cx="1387098" cy="513607"/>
          </a:xfrm>
          <a:prstGeom prst="rect">
            <a:avLst/>
          </a:prstGeom>
        </p:spPr>
      </p:pic>
    </p:spTree>
    <p:extLst>
      <p:ext uri="{BB962C8B-B14F-4D97-AF65-F5344CB8AC3E}">
        <p14:creationId xmlns:p14="http://schemas.microsoft.com/office/powerpoint/2010/main" val="223494716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308945372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48679964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自定义版式">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569448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300" name="Rectangle 36"/>
          <p:cNvSpPr>
            <a:spLocks noGrp="1" noChangeArrowheads="1"/>
          </p:cNvSpPr>
          <p:nvPr>
            <p:ph type="ctrTitle"/>
          </p:nvPr>
        </p:nvSpPr>
        <p:spPr>
          <a:xfrm>
            <a:off x="3516923" y="5391707"/>
            <a:ext cx="5040923" cy="36933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r" eaLnBrk="0" hangingPunct="0">
              <a:defRPr kumimoji="1" b="1">
                <a:solidFill>
                  <a:srgbClr val="00904A"/>
                </a:solidFill>
              </a:defRPr>
            </a:lvl1pPr>
          </a:lstStyle>
          <a:p>
            <a:pPr lvl="0"/>
            <a:r>
              <a:rPr lang="en-GB" noProof="0" smtClean="0"/>
              <a:t>Click to edit Master title style</a:t>
            </a:r>
          </a:p>
        </p:txBody>
      </p:sp>
      <p:sp>
        <p:nvSpPr>
          <p:cNvPr id="11302" name="Rectangle 38"/>
          <p:cNvSpPr>
            <a:spLocks noGrp="1" noChangeArrowheads="1"/>
          </p:cNvSpPr>
          <p:nvPr>
            <p:ph type="subTitle" sz="quarter" idx="1"/>
          </p:nvPr>
        </p:nvSpPr>
        <p:spPr>
          <a:xfrm>
            <a:off x="3531585" y="5918215"/>
            <a:ext cx="5026269" cy="244475"/>
          </a:xfrm>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0" indent="0" algn="r">
              <a:spcBef>
                <a:spcPct val="0"/>
              </a:spcBef>
              <a:buClrTx/>
              <a:buFontTx/>
              <a:buNone/>
              <a:defRPr sz="1600" b="1">
                <a:solidFill>
                  <a:srgbClr val="6DBE45"/>
                </a:solidFill>
              </a:defRPr>
            </a:lvl1pPr>
          </a:lstStyle>
          <a:p>
            <a:pPr lvl="0"/>
            <a:r>
              <a:rPr lang="en-US" altLang="zh-CN" noProof="0" smtClean="0"/>
              <a:t>Click to edit Master subtitle style</a:t>
            </a:r>
          </a:p>
        </p:txBody>
      </p:sp>
      <p:pic>
        <p:nvPicPr>
          <p:cNvPr id="4" name="Picture 2" descr="D:\SLIDEtoME\TP模板\新建文件夹 (3)\bg2-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3007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4" name="组合 3"/>
          <p:cNvGrpSpPr/>
          <p:nvPr userDrawn="1"/>
        </p:nvGrpSpPr>
        <p:grpSpPr>
          <a:xfrm>
            <a:off x="0" y="0"/>
            <a:ext cx="7629570"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5"/>
            <a:ext cx="1387098" cy="513607"/>
          </a:xfrm>
          <a:prstGeom prst="rect">
            <a:avLst/>
          </a:prstGeom>
        </p:spPr>
      </p:pic>
    </p:spTree>
    <p:extLst>
      <p:ext uri="{BB962C8B-B14F-4D97-AF65-F5344CB8AC3E}">
        <p14:creationId xmlns:p14="http://schemas.microsoft.com/office/powerpoint/2010/main" val="3915356894"/>
      </p:ext>
    </p:extLst>
  </p:cSld>
  <p:clrMapOvr>
    <a:masterClrMapping/>
  </p:clrMapOv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165061733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99067765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自定义版式">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938511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16" name="组合 15"/>
          <p:cNvGrpSpPr/>
          <p:nvPr userDrawn="1"/>
        </p:nvGrpSpPr>
        <p:grpSpPr>
          <a:xfrm>
            <a:off x="0" y="0"/>
            <a:ext cx="7629570"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8"/>
            <a:ext cx="1387098" cy="513607"/>
          </a:xfrm>
          <a:prstGeom prst="rect">
            <a:avLst/>
          </a:prstGeom>
        </p:spPr>
      </p:pic>
    </p:spTree>
    <p:extLst>
      <p:ext uri="{BB962C8B-B14F-4D97-AF65-F5344CB8AC3E}">
        <p14:creationId xmlns:p14="http://schemas.microsoft.com/office/powerpoint/2010/main" val="143452147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16" name="组合 15"/>
          <p:cNvGrpSpPr/>
          <p:nvPr userDrawn="1"/>
        </p:nvGrpSpPr>
        <p:grpSpPr>
          <a:xfrm>
            <a:off x="0" y="0"/>
            <a:ext cx="7629570"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8"/>
            <a:ext cx="1387098" cy="513607"/>
          </a:xfrm>
          <a:prstGeom prst="rect">
            <a:avLst/>
          </a:prstGeom>
        </p:spPr>
      </p:pic>
    </p:spTree>
    <p:extLst>
      <p:ext uri="{BB962C8B-B14F-4D97-AF65-F5344CB8AC3E}">
        <p14:creationId xmlns:p14="http://schemas.microsoft.com/office/powerpoint/2010/main" val="204538562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300" name="Rectangle 36"/>
          <p:cNvSpPr>
            <a:spLocks noGrp="1" noChangeArrowheads="1"/>
          </p:cNvSpPr>
          <p:nvPr>
            <p:ph type="ctrTitle"/>
          </p:nvPr>
        </p:nvSpPr>
        <p:spPr>
          <a:xfrm>
            <a:off x="3516923" y="5391707"/>
            <a:ext cx="5040923" cy="36933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r" eaLnBrk="0" hangingPunct="0">
              <a:defRPr kumimoji="1" b="1">
                <a:solidFill>
                  <a:srgbClr val="00904A"/>
                </a:solidFill>
              </a:defRPr>
            </a:lvl1pPr>
          </a:lstStyle>
          <a:p>
            <a:pPr lvl="0"/>
            <a:r>
              <a:rPr lang="en-GB" noProof="0" smtClean="0"/>
              <a:t>Click to edit Master title style</a:t>
            </a:r>
          </a:p>
        </p:txBody>
      </p:sp>
      <p:sp>
        <p:nvSpPr>
          <p:cNvPr id="11302" name="Rectangle 38"/>
          <p:cNvSpPr>
            <a:spLocks noGrp="1" noChangeArrowheads="1"/>
          </p:cNvSpPr>
          <p:nvPr>
            <p:ph type="subTitle" sz="quarter" idx="1"/>
          </p:nvPr>
        </p:nvSpPr>
        <p:spPr>
          <a:xfrm>
            <a:off x="3531582" y="5918209"/>
            <a:ext cx="5026269" cy="244475"/>
          </a:xfrm>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0" indent="0" algn="r">
              <a:spcBef>
                <a:spcPct val="0"/>
              </a:spcBef>
              <a:buClrTx/>
              <a:buFontTx/>
              <a:buNone/>
              <a:defRPr sz="1600" b="1">
                <a:solidFill>
                  <a:srgbClr val="6DBE45"/>
                </a:solidFill>
              </a:defRPr>
            </a:lvl1pPr>
          </a:lstStyle>
          <a:p>
            <a:pPr lvl="0"/>
            <a:r>
              <a:rPr lang="en-US" altLang="zh-CN" noProof="0" smtClean="0"/>
              <a:t>Click to edit Master subtitle style</a:t>
            </a:r>
          </a:p>
        </p:txBody>
      </p:sp>
    </p:spTree>
    <p:extLst>
      <p:ext uri="{BB962C8B-B14F-4D97-AF65-F5344CB8AC3E}">
        <p14:creationId xmlns:p14="http://schemas.microsoft.com/office/powerpoint/2010/main" val="76892111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4881" y="-430509"/>
            <a:ext cx="2179119" cy="1122942"/>
          </a:xfrm>
          <a:prstGeom prst="rect">
            <a:avLst/>
          </a:prstGeom>
        </p:spPr>
      </p:pic>
      <p:grpSp>
        <p:nvGrpSpPr>
          <p:cNvPr id="4" name="组合 3"/>
          <p:cNvGrpSpPr/>
          <p:nvPr userDrawn="1"/>
        </p:nvGrpSpPr>
        <p:grpSpPr>
          <a:xfrm>
            <a:off x="0" y="0"/>
            <a:ext cx="7629570"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2400" b="1">
                <a:solidFill>
                  <a:srgbClr val="FFFFFF"/>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6633" y="85425"/>
            <a:ext cx="1387098" cy="513607"/>
          </a:xfrm>
          <a:prstGeom prst="rect">
            <a:avLst/>
          </a:prstGeom>
        </p:spPr>
      </p:pic>
    </p:spTree>
    <p:extLst>
      <p:ext uri="{BB962C8B-B14F-4D97-AF65-F5344CB8AC3E}">
        <p14:creationId xmlns:p14="http://schemas.microsoft.com/office/powerpoint/2010/main" val="335485852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70955660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85592469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自定义版式">
    <p:bg>
      <p:bgPr>
        <a:blipFill dpi="0" rotWithShape="0">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89776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3.jpe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7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2021/3/9</a:t>
            </a:fld>
            <a:endParaRPr lang="zh-CN" altLang="en-US"/>
          </a:p>
        </p:txBody>
      </p:sp>
      <p:sp>
        <p:nvSpPr>
          <p:cNvPr id="5" name="页脚占位符 4"/>
          <p:cNvSpPr>
            <a:spLocks noGrp="1"/>
          </p:cNvSpPr>
          <p:nvPr>
            <p:ph type="ftr" sz="quarter" idx="3"/>
          </p:nvPr>
        </p:nvSpPr>
        <p:spPr>
          <a:xfrm>
            <a:off x="3124200" y="635637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7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9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lum/>
          </a:blip>
          <a:srcRect/>
          <a:stretch>
            <a:fillRect/>
          </a:stretch>
        </a:blipFill>
        <a:effectLst/>
      </p:bgPr>
    </p:bg>
    <p:spTree>
      <p:nvGrpSpPr>
        <p:cNvPr id="1" name=""/>
        <p:cNvGrpSpPr/>
        <p:nvPr/>
      </p:nvGrpSpPr>
      <p:grpSpPr>
        <a:xfrm>
          <a:off x="0" y="0"/>
          <a:ext cx="0" cy="0"/>
          <a:chOff x="0" y="0"/>
          <a:chExt cx="0" cy="0"/>
        </a:xfrm>
      </p:grpSpPr>
      <p:sp>
        <p:nvSpPr>
          <p:cNvPr id="1026" name="Rectangle 93"/>
          <p:cNvSpPr>
            <a:spLocks noGrp="1" noChangeArrowheads="1"/>
          </p:cNvSpPr>
          <p:nvPr>
            <p:ph type="body" idx="1"/>
          </p:nvPr>
        </p:nvSpPr>
        <p:spPr bwMode="auto">
          <a:xfrm>
            <a:off x="318001" y="1557338"/>
            <a:ext cx="8508023"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Master text styles</a:t>
            </a:r>
          </a:p>
          <a:p>
            <a:pPr lvl="1"/>
            <a:r>
              <a:rPr lang="en-GB" altLang="zh-CN" smtClean="0"/>
              <a:t>Second level</a:t>
            </a:r>
          </a:p>
          <a:p>
            <a:pPr lvl="2"/>
            <a:r>
              <a:rPr lang="en-GB" altLang="zh-CN" smtClean="0"/>
              <a:t>Third level</a:t>
            </a:r>
          </a:p>
          <a:p>
            <a:pPr lvl="3"/>
            <a:r>
              <a:rPr lang="en-GB" altLang="zh-CN" smtClean="0"/>
              <a:t>Fourth level</a:t>
            </a:r>
          </a:p>
          <a:p>
            <a:pPr lvl="4"/>
            <a:r>
              <a:rPr lang="en-GB" altLang="zh-CN" smtClean="0"/>
              <a:t>Fifth level</a:t>
            </a:r>
          </a:p>
        </p:txBody>
      </p:sp>
      <p:sp>
        <p:nvSpPr>
          <p:cNvPr id="1027" name="Rectangle 94"/>
          <p:cNvSpPr>
            <a:spLocks noGrp="1" noChangeArrowheads="1"/>
          </p:cNvSpPr>
          <p:nvPr>
            <p:ph type="title"/>
          </p:nvPr>
        </p:nvSpPr>
        <p:spPr bwMode="auto">
          <a:xfrm>
            <a:off x="304800" y="77789"/>
            <a:ext cx="7362092" cy="427037"/>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zh-CN" smtClean="0"/>
              <a:t>Click to edit Master title style</a:t>
            </a:r>
          </a:p>
        </p:txBody>
      </p:sp>
    </p:spTree>
    <p:extLst>
      <p:ext uri="{BB962C8B-B14F-4D97-AF65-F5344CB8AC3E}">
        <p14:creationId xmlns:p14="http://schemas.microsoft.com/office/powerpoint/2010/main" val="32366564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ransition/>
  <p:timing>
    <p:tnLst>
      <p:par>
        <p:cTn id="1" dur="indefinite" restart="never" nodeType="tmRoot"/>
      </p:par>
    </p:tnLst>
  </p:timing>
  <p:txStyles>
    <p:titleStyle>
      <a:lvl1pPr algn="l" rtl="0" eaLnBrk="0" fontAlgn="base" hangingPunct="0">
        <a:spcBef>
          <a:spcPct val="0"/>
        </a:spcBef>
        <a:spcAft>
          <a:spcPct val="0"/>
        </a:spcAft>
        <a:defRPr sz="2400">
          <a:solidFill>
            <a:srgbClr val="292929"/>
          </a:solidFill>
          <a:latin typeface="+mj-lt"/>
          <a:ea typeface="华文楷体" pitchFamily="2" charset="-122"/>
          <a:cs typeface="+mj-cs"/>
        </a:defRPr>
      </a:lvl1pPr>
      <a:lvl2pPr algn="l" rtl="0" eaLnBrk="0" fontAlgn="base" hangingPunct="0">
        <a:spcBef>
          <a:spcPct val="0"/>
        </a:spcBef>
        <a:spcAft>
          <a:spcPct val="0"/>
        </a:spcAft>
        <a:defRPr sz="2400">
          <a:solidFill>
            <a:srgbClr val="292929"/>
          </a:solidFill>
          <a:latin typeface="Arial" pitchFamily="34" charset="0"/>
          <a:ea typeface="华文楷体" pitchFamily="2" charset="-122"/>
        </a:defRPr>
      </a:lvl2pPr>
      <a:lvl3pPr algn="l" rtl="0" eaLnBrk="0" fontAlgn="base" hangingPunct="0">
        <a:spcBef>
          <a:spcPct val="0"/>
        </a:spcBef>
        <a:spcAft>
          <a:spcPct val="0"/>
        </a:spcAft>
        <a:defRPr sz="2400">
          <a:solidFill>
            <a:srgbClr val="292929"/>
          </a:solidFill>
          <a:latin typeface="Arial" pitchFamily="34" charset="0"/>
          <a:ea typeface="华文楷体" pitchFamily="2" charset="-122"/>
        </a:defRPr>
      </a:lvl3pPr>
      <a:lvl4pPr algn="l" rtl="0" eaLnBrk="0" fontAlgn="base" hangingPunct="0">
        <a:spcBef>
          <a:spcPct val="0"/>
        </a:spcBef>
        <a:spcAft>
          <a:spcPct val="0"/>
        </a:spcAft>
        <a:defRPr sz="2400">
          <a:solidFill>
            <a:srgbClr val="292929"/>
          </a:solidFill>
          <a:latin typeface="Arial" pitchFamily="34" charset="0"/>
          <a:ea typeface="华文楷体" pitchFamily="2" charset="-122"/>
        </a:defRPr>
      </a:lvl4pPr>
      <a:lvl5pPr algn="l" rtl="0" eaLnBrk="0" fontAlgn="base" hangingPunct="0">
        <a:spcBef>
          <a:spcPct val="0"/>
        </a:spcBef>
        <a:spcAft>
          <a:spcPct val="0"/>
        </a:spcAft>
        <a:defRPr sz="2400">
          <a:solidFill>
            <a:srgbClr val="292929"/>
          </a:solidFill>
          <a:latin typeface="Arial" pitchFamily="34" charset="0"/>
          <a:ea typeface="华文楷体" pitchFamily="2" charset="-122"/>
        </a:defRPr>
      </a:lvl5pPr>
      <a:lvl6pPr marL="457200" algn="l" rtl="0" fontAlgn="base">
        <a:spcBef>
          <a:spcPct val="0"/>
        </a:spcBef>
        <a:spcAft>
          <a:spcPct val="0"/>
        </a:spcAft>
        <a:defRPr sz="2400">
          <a:solidFill>
            <a:srgbClr val="292929"/>
          </a:solidFill>
          <a:latin typeface="Arial" pitchFamily="34" charset="0"/>
          <a:ea typeface="华文楷体" pitchFamily="2" charset="-122"/>
        </a:defRPr>
      </a:lvl6pPr>
      <a:lvl7pPr marL="914400" algn="l" rtl="0" fontAlgn="base">
        <a:spcBef>
          <a:spcPct val="0"/>
        </a:spcBef>
        <a:spcAft>
          <a:spcPct val="0"/>
        </a:spcAft>
        <a:defRPr sz="2400">
          <a:solidFill>
            <a:srgbClr val="292929"/>
          </a:solidFill>
          <a:latin typeface="Arial" pitchFamily="34" charset="0"/>
          <a:ea typeface="华文楷体" pitchFamily="2" charset="-122"/>
        </a:defRPr>
      </a:lvl7pPr>
      <a:lvl8pPr marL="1371600" algn="l" rtl="0" fontAlgn="base">
        <a:spcBef>
          <a:spcPct val="0"/>
        </a:spcBef>
        <a:spcAft>
          <a:spcPct val="0"/>
        </a:spcAft>
        <a:defRPr sz="2400">
          <a:solidFill>
            <a:srgbClr val="292929"/>
          </a:solidFill>
          <a:latin typeface="Arial" pitchFamily="34" charset="0"/>
          <a:ea typeface="华文楷体" pitchFamily="2" charset="-122"/>
        </a:defRPr>
      </a:lvl8pPr>
      <a:lvl9pPr marL="1828800" algn="l" rtl="0" fontAlgn="base">
        <a:spcBef>
          <a:spcPct val="0"/>
        </a:spcBef>
        <a:spcAft>
          <a:spcPct val="0"/>
        </a:spcAft>
        <a:defRPr sz="2400">
          <a:solidFill>
            <a:srgbClr val="292929"/>
          </a:solidFill>
          <a:latin typeface="Arial" pitchFamily="34" charset="0"/>
          <a:ea typeface="华文楷体" pitchFamily="2" charset="-122"/>
        </a:defRPr>
      </a:lvl9pPr>
    </p:titleStyle>
    <p:body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9" cstate="print">
            <a:lum/>
          </a:blip>
          <a:srcRect/>
          <a:stretch>
            <a:fillRect/>
          </a:stretch>
        </a:blipFill>
        <a:effectLst/>
      </p:bgPr>
    </p:bg>
    <p:spTree>
      <p:nvGrpSpPr>
        <p:cNvPr id="1" name=""/>
        <p:cNvGrpSpPr/>
        <p:nvPr/>
      </p:nvGrpSpPr>
      <p:grpSpPr>
        <a:xfrm>
          <a:off x="0" y="0"/>
          <a:ext cx="0" cy="0"/>
          <a:chOff x="0" y="0"/>
          <a:chExt cx="0" cy="0"/>
        </a:xfrm>
      </p:grpSpPr>
      <p:sp>
        <p:nvSpPr>
          <p:cNvPr id="1026" name="Rectangle 93"/>
          <p:cNvSpPr>
            <a:spLocks noGrp="1" noChangeArrowheads="1"/>
          </p:cNvSpPr>
          <p:nvPr>
            <p:ph type="body" idx="1"/>
          </p:nvPr>
        </p:nvSpPr>
        <p:spPr bwMode="auto">
          <a:xfrm>
            <a:off x="317996" y="1557338"/>
            <a:ext cx="8508023"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Master text styles</a:t>
            </a:r>
          </a:p>
          <a:p>
            <a:pPr lvl="1"/>
            <a:r>
              <a:rPr lang="en-GB" altLang="zh-CN" smtClean="0"/>
              <a:t>Second level</a:t>
            </a:r>
          </a:p>
          <a:p>
            <a:pPr lvl="2"/>
            <a:r>
              <a:rPr lang="en-GB" altLang="zh-CN" smtClean="0"/>
              <a:t>Third level</a:t>
            </a:r>
          </a:p>
          <a:p>
            <a:pPr lvl="3"/>
            <a:r>
              <a:rPr lang="en-GB" altLang="zh-CN" smtClean="0"/>
              <a:t>Fourth level</a:t>
            </a:r>
          </a:p>
          <a:p>
            <a:pPr lvl="4"/>
            <a:r>
              <a:rPr lang="en-GB" altLang="zh-CN" smtClean="0"/>
              <a:t>Fifth level</a:t>
            </a:r>
          </a:p>
        </p:txBody>
      </p:sp>
      <p:sp>
        <p:nvSpPr>
          <p:cNvPr id="1027" name="Rectangle 94"/>
          <p:cNvSpPr>
            <a:spLocks noGrp="1" noChangeArrowheads="1"/>
          </p:cNvSpPr>
          <p:nvPr>
            <p:ph type="title"/>
          </p:nvPr>
        </p:nvSpPr>
        <p:spPr bwMode="auto">
          <a:xfrm>
            <a:off x="304800" y="77789"/>
            <a:ext cx="7362092" cy="427037"/>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zh-CN" smtClean="0"/>
              <a:t>Click to edit Master title style</a:t>
            </a:r>
          </a:p>
        </p:txBody>
      </p:sp>
    </p:spTree>
    <p:extLst>
      <p:ext uri="{BB962C8B-B14F-4D97-AF65-F5344CB8AC3E}">
        <p14:creationId xmlns:p14="http://schemas.microsoft.com/office/powerpoint/2010/main" val="404151108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ransition/>
  <p:timing>
    <p:tnLst>
      <p:par>
        <p:cTn id="1" dur="indefinite" restart="never" nodeType="tmRoot"/>
      </p:par>
    </p:tnLst>
  </p:timing>
  <p:txStyles>
    <p:titleStyle>
      <a:lvl1pPr algn="l" rtl="0" eaLnBrk="0" fontAlgn="base" hangingPunct="0">
        <a:spcBef>
          <a:spcPct val="0"/>
        </a:spcBef>
        <a:spcAft>
          <a:spcPct val="0"/>
        </a:spcAft>
        <a:defRPr sz="2400">
          <a:solidFill>
            <a:srgbClr val="292929"/>
          </a:solidFill>
          <a:latin typeface="+mj-lt"/>
          <a:ea typeface="华文楷体" pitchFamily="2" charset="-122"/>
          <a:cs typeface="+mj-cs"/>
        </a:defRPr>
      </a:lvl1pPr>
      <a:lvl2pPr algn="l" rtl="0" eaLnBrk="0" fontAlgn="base" hangingPunct="0">
        <a:spcBef>
          <a:spcPct val="0"/>
        </a:spcBef>
        <a:spcAft>
          <a:spcPct val="0"/>
        </a:spcAft>
        <a:defRPr sz="2400">
          <a:solidFill>
            <a:srgbClr val="292929"/>
          </a:solidFill>
          <a:latin typeface="Arial" pitchFamily="34" charset="0"/>
          <a:ea typeface="华文楷体" pitchFamily="2" charset="-122"/>
        </a:defRPr>
      </a:lvl2pPr>
      <a:lvl3pPr algn="l" rtl="0" eaLnBrk="0" fontAlgn="base" hangingPunct="0">
        <a:spcBef>
          <a:spcPct val="0"/>
        </a:spcBef>
        <a:spcAft>
          <a:spcPct val="0"/>
        </a:spcAft>
        <a:defRPr sz="2400">
          <a:solidFill>
            <a:srgbClr val="292929"/>
          </a:solidFill>
          <a:latin typeface="Arial" pitchFamily="34" charset="0"/>
          <a:ea typeface="华文楷体" pitchFamily="2" charset="-122"/>
        </a:defRPr>
      </a:lvl3pPr>
      <a:lvl4pPr algn="l" rtl="0" eaLnBrk="0" fontAlgn="base" hangingPunct="0">
        <a:spcBef>
          <a:spcPct val="0"/>
        </a:spcBef>
        <a:spcAft>
          <a:spcPct val="0"/>
        </a:spcAft>
        <a:defRPr sz="2400">
          <a:solidFill>
            <a:srgbClr val="292929"/>
          </a:solidFill>
          <a:latin typeface="Arial" pitchFamily="34" charset="0"/>
          <a:ea typeface="华文楷体" pitchFamily="2" charset="-122"/>
        </a:defRPr>
      </a:lvl4pPr>
      <a:lvl5pPr algn="l" rtl="0" eaLnBrk="0" fontAlgn="base" hangingPunct="0">
        <a:spcBef>
          <a:spcPct val="0"/>
        </a:spcBef>
        <a:spcAft>
          <a:spcPct val="0"/>
        </a:spcAft>
        <a:defRPr sz="2400">
          <a:solidFill>
            <a:srgbClr val="292929"/>
          </a:solidFill>
          <a:latin typeface="Arial" pitchFamily="34" charset="0"/>
          <a:ea typeface="华文楷体" pitchFamily="2" charset="-122"/>
        </a:defRPr>
      </a:lvl5pPr>
      <a:lvl6pPr marL="457200" algn="l" rtl="0" fontAlgn="base">
        <a:spcBef>
          <a:spcPct val="0"/>
        </a:spcBef>
        <a:spcAft>
          <a:spcPct val="0"/>
        </a:spcAft>
        <a:defRPr sz="2400">
          <a:solidFill>
            <a:srgbClr val="292929"/>
          </a:solidFill>
          <a:latin typeface="Arial" pitchFamily="34" charset="0"/>
          <a:ea typeface="华文楷体" pitchFamily="2" charset="-122"/>
        </a:defRPr>
      </a:lvl6pPr>
      <a:lvl7pPr marL="914400" algn="l" rtl="0" fontAlgn="base">
        <a:spcBef>
          <a:spcPct val="0"/>
        </a:spcBef>
        <a:spcAft>
          <a:spcPct val="0"/>
        </a:spcAft>
        <a:defRPr sz="2400">
          <a:solidFill>
            <a:srgbClr val="292929"/>
          </a:solidFill>
          <a:latin typeface="Arial" pitchFamily="34" charset="0"/>
          <a:ea typeface="华文楷体" pitchFamily="2" charset="-122"/>
        </a:defRPr>
      </a:lvl7pPr>
      <a:lvl8pPr marL="1371600" algn="l" rtl="0" fontAlgn="base">
        <a:spcBef>
          <a:spcPct val="0"/>
        </a:spcBef>
        <a:spcAft>
          <a:spcPct val="0"/>
        </a:spcAft>
        <a:defRPr sz="2400">
          <a:solidFill>
            <a:srgbClr val="292929"/>
          </a:solidFill>
          <a:latin typeface="Arial" pitchFamily="34" charset="0"/>
          <a:ea typeface="华文楷体" pitchFamily="2" charset="-122"/>
        </a:defRPr>
      </a:lvl8pPr>
      <a:lvl9pPr marL="1828800" algn="l" rtl="0" fontAlgn="base">
        <a:spcBef>
          <a:spcPct val="0"/>
        </a:spcBef>
        <a:spcAft>
          <a:spcPct val="0"/>
        </a:spcAft>
        <a:defRPr sz="2400">
          <a:solidFill>
            <a:srgbClr val="292929"/>
          </a:solidFill>
          <a:latin typeface="Arial" pitchFamily="34" charset="0"/>
          <a:ea typeface="华文楷体" pitchFamily="2" charset="-122"/>
        </a:defRPr>
      </a:lvl9pPr>
    </p:titleStyle>
    <p:body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lum/>
          </a:blip>
          <a:srcRect/>
          <a:stretch>
            <a:fillRect/>
          </a:stretch>
        </a:blipFill>
        <a:effectLst/>
      </p:bgPr>
    </p:bg>
    <p:spTree>
      <p:nvGrpSpPr>
        <p:cNvPr id="1" name=""/>
        <p:cNvGrpSpPr/>
        <p:nvPr/>
      </p:nvGrpSpPr>
      <p:grpSpPr>
        <a:xfrm>
          <a:off x="0" y="0"/>
          <a:ext cx="0" cy="0"/>
          <a:chOff x="0" y="0"/>
          <a:chExt cx="0" cy="0"/>
        </a:xfrm>
      </p:grpSpPr>
      <p:sp>
        <p:nvSpPr>
          <p:cNvPr id="1026" name="Rectangle 93"/>
          <p:cNvSpPr>
            <a:spLocks noGrp="1" noChangeArrowheads="1"/>
          </p:cNvSpPr>
          <p:nvPr>
            <p:ph type="body" idx="1"/>
          </p:nvPr>
        </p:nvSpPr>
        <p:spPr bwMode="auto">
          <a:xfrm>
            <a:off x="317993" y="1557338"/>
            <a:ext cx="8508023"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Master text styles</a:t>
            </a:r>
          </a:p>
          <a:p>
            <a:pPr lvl="1"/>
            <a:r>
              <a:rPr lang="en-GB" altLang="zh-CN" smtClean="0"/>
              <a:t>Second level</a:t>
            </a:r>
          </a:p>
          <a:p>
            <a:pPr lvl="2"/>
            <a:r>
              <a:rPr lang="en-GB" altLang="zh-CN" smtClean="0"/>
              <a:t>Third level</a:t>
            </a:r>
          </a:p>
          <a:p>
            <a:pPr lvl="3"/>
            <a:r>
              <a:rPr lang="en-GB" altLang="zh-CN" smtClean="0"/>
              <a:t>Fourth level</a:t>
            </a:r>
          </a:p>
          <a:p>
            <a:pPr lvl="4"/>
            <a:r>
              <a:rPr lang="en-GB" altLang="zh-CN" smtClean="0"/>
              <a:t>Fifth level</a:t>
            </a:r>
          </a:p>
        </p:txBody>
      </p:sp>
      <p:sp>
        <p:nvSpPr>
          <p:cNvPr id="1027" name="Rectangle 94"/>
          <p:cNvSpPr>
            <a:spLocks noGrp="1" noChangeArrowheads="1"/>
          </p:cNvSpPr>
          <p:nvPr>
            <p:ph type="title"/>
          </p:nvPr>
        </p:nvSpPr>
        <p:spPr bwMode="auto">
          <a:xfrm>
            <a:off x="304800" y="77789"/>
            <a:ext cx="7362092" cy="427037"/>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zh-CN" smtClean="0"/>
              <a:t>Click to edit Master title style</a:t>
            </a:r>
          </a:p>
        </p:txBody>
      </p:sp>
    </p:spTree>
    <p:extLst>
      <p:ext uri="{BB962C8B-B14F-4D97-AF65-F5344CB8AC3E}">
        <p14:creationId xmlns:p14="http://schemas.microsoft.com/office/powerpoint/2010/main" val="414371056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Lst>
  <p:transition/>
  <p:timing>
    <p:tnLst>
      <p:par>
        <p:cTn id="1" dur="indefinite" restart="never" nodeType="tmRoot"/>
      </p:par>
    </p:tnLst>
  </p:timing>
  <p:txStyles>
    <p:titleStyle>
      <a:lvl1pPr algn="l" rtl="0" eaLnBrk="0" fontAlgn="base" hangingPunct="0">
        <a:spcBef>
          <a:spcPct val="0"/>
        </a:spcBef>
        <a:spcAft>
          <a:spcPct val="0"/>
        </a:spcAft>
        <a:defRPr sz="2400">
          <a:solidFill>
            <a:srgbClr val="292929"/>
          </a:solidFill>
          <a:latin typeface="+mj-lt"/>
          <a:ea typeface="华文楷体" pitchFamily="2" charset="-122"/>
          <a:cs typeface="+mj-cs"/>
        </a:defRPr>
      </a:lvl1pPr>
      <a:lvl2pPr algn="l" rtl="0" eaLnBrk="0" fontAlgn="base" hangingPunct="0">
        <a:spcBef>
          <a:spcPct val="0"/>
        </a:spcBef>
        <a:spcAft>
          <a:spcPct val="0"/>
        </a:spcAft>
        <a:defRPr sz="2400">
          <a:solidFill>
            <a:srgbClr val="292929"/>
          </a:solidFill>
          <a:latin typeface="Arial" pitchFamily="34" charset="0"/>
          <a:ea typeface="华文楷体" pitchFamily="2" charset="-122"/>
        </a:defRPr>
      </a:lvl2pPr>
      <a:lvl3pPr algn="l" rtl="0" eaLnBrk="0" fontAlgn="base" hangingPunct="0">
        <a:spcBef>
          <a:spcPct val="0"/>
        </a:spcBef>
        <a:spcAft>
          <a:spcPct val="0"/>
        </a:spcAft>
        <a:defRPr sz="2400">
          <a:solidFill>
            <a:srgbClr val="292929"/>
          </a:solidFill>
          <a:latin typeface="Arial" pitchFamily="34" charset="0"/>
          <a:ea typeface="华文楷体" pitchFamily="2" charset="-122"/>
        </a:defRPr>
      </a:lvl3pPr>
      <a:lvl4pPr algn="l" rtl="0" eaLnBrk="0" fontAlgn="base" hangingPunct="0">
        <a:spcBef>
          <a:spcPct val="0"/>
        </a:spcBef>
        <a:spcAft>
          <a:spcPct val="0"/>
        </a:spcAft>
        <a:defRPr sz="2400">
          <a:solidFill>
            <a:srgbClr val="292929"/>
          </a:solidFill>
          <a:latin typeface="Arial" pitchFamily="34" charset="0"/>
          <a:ea typeface="华文楷体" pitchFamily="2" charset="-122"/>
        </a:defRPr>
      </a:lvl4pPr>
      <a:lvl5pPr algn="l" rtl="0" eaLnBrk="0" fontAlgn="base" hangingPunct="0">
        <a:spcBef>
          <a:spcPct val="0"/>
        </a:spcBef>
        <a:spcAft>
          <a:spcPct val="0"/>
        </a:spcAft>
        <a:defRPr sz="2400">
          <a:solidFill>
            <a:srgbClr val="292929"/>
          </a:solidFill>
          <a:latin typeface="Arial" pitchFamily="34" charset="0"/>
          <a:ea typeface="华文楷体" pitchFamily="2" charset="-122"/>
        </a:defRPr>
      </a:lvl5pPr>
      <a:lvl6pPr marL="457200" algn="l" rtl="0" fontAlgn="base">
        <a:spcBef>
          <a:spcPct val="0"/>
        </a:spcBef>
        <a:spcAft>
          <a:spcPct val="0"/>
        </a:spcAft>
        <a:defRPr sz="2400">
          <a:solidFill>
            <a:srgbClr val="292929"/>
          </a:solidFill>
          <a:latin typeface="Arial" pitchFamily="34" charset="0"/>
          <a:ea typeface="华文楷体" pitchFamily="2" charset="-122"/>
        </a:defRPr>
      </a:lvl6pPr>
      <a:lvl7pPr marL="914400" algn="l" rtl="0" fontAlgn="base">
        <a:spcBef>
          <a:spcPct val="0"/>
        </a:spcBef>
        <a:spcAft>
          <a:spcPct val="0"/>
        </a:spcAft>
        <a:defRPr sz="2400">
          <a:solidFill>
            <a:srgbClr val="292929"/>
          </a:solidFill>
          <a:latin typeface="Arial" pitchFamily="34" charset="0"/>
          <a:ea typeface="华文楷体" pitchFamily="2" charset="-122"/>
        </a:defRPr>
      </a:lvl7pPr>
      <a:lvl8pPr marL="1371600" algn="l" rtl="0" fontAlgn="base">
        <a:spcBef>
          <a:spcPct val="0"/>
        </a:spcBef>
        <a:spcAft>
          <a:spcPct val="0"/>
        </a:spcAft>
        <a:defRPr sz="2400">
          <a:solidFill>
            <a:srgbClr val="292929"/>
          </a:solidFill>
          <a:latin typeface="Arial" pitchFamily="34" charset="0"/>
          <a:ea typeface="华文楷体" pitchFamily="2" charset="-122"/>
        </a:defRPr>
      </a:lvl8pPr>
      <a:lvl9pPr marL="1828800" algn="l" rtl="0" fontAlgn="base">
        <a:spcBef>
          <a:spcPct val="0"/>
        </a:spcBef>
        <a:spcAft>
          <a:spcPct val="0"/>
        </a:spcAft>
        <a:defRPr sz="2400">
          <a:solidFill>
            <a:srgbClr val="292929"/>
          </a:solidFill>
          <a:latin typeface="Arial" pitchFamily="34" charset="0"/>
          <a:ea typeface="华文楷体" pitchFamily="2" charset="-122"/>
        </a:defRPr>
      </a:lvl9pPr>
    </p:titleStyle>
    <p:body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26.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hyperlink" Target="mailto:mei.li@asiafactor.com"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8.png"/><Relationship Id="rId4" Type="http://schemas.openxmlformats.org/officeDocument/2006/relationships/hyperlink" Target="mailto:aiping.zhou@asiafactor.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2708920"/>
            <a:ext cx="3097150" cy="1889805"/>
          </a:xfrm>
          <a:prstGeom prst="rect">
            <a:avLst/>
          </a:prstGeom>
        </p:spPr>
      </p:pic>
      <p:pic>
        <p:nvPicPr>
          <p:cNvPr id="41" name="图片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2915818" y="2708921"/>
            <a:ext cx="6228184" cy="1872208"/>
          </a:xfrm>
          <a:prstGeom prst="rect">
            <a:avLst/>
          </a:prstGeom>
        </p:spPr>
      </p:pic>
      <p:sp>
        <p:nvSpPr>
          <p:cNvPr id="2" name="TextBox 1"/>
          <p:cNvSpPr txBox="1"/>
          <p:nvPr/>
        </p:nvSpPr>
        <p:spPr>
          <a:xfrm>
            <a:off x="4211964" y="3356992"/>
            <a:ext cx="3712923" cy="646331"/>
          </a:xfrm>
          <a:prstGeom prst="rect">
            <a:avLst/>
          </a:prstGeom>
          <a:noFill/>
        </p:spPr>
        <p:txBody>
          <a:bodyPr wrap="square" rtlCol="0">
            <a:spAutoFit/>
          </a:bodyPr>
          <a:lstStyle/>
          <a:p>
            <a:pPr eaLnBrk="0" fontAlgn="base" hangingPunct="0">
              <a:spcBef>
                <a:spcPct val="0"/>
              </a:spcBef>
              <a:spcAft>
                <a:spcPct val="0"/>
              </a:spcAft>
            </a:pPr>
            <a:r>
              <a:rPr lang="zh-CN" altLang="en-US" sz="3600" b="1" dirty="0" smtClean="0">
                <a:solidFill>
                  <a:srgbClr val="FFFFFF"/>
                </a:solidFill>
                <a:latin typeface="微软雅黑" panose="020B0503020204020204" pitchFamily="34" charset="-122"/>
                <a:ea typeface="微软雅黑" panose="020B0503020204020204" pitchFamily="34" charset="-122"/>
              </a:rPr>
              <a:t>经典判例研读</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07504" y="3356992"/>
            <a:ext cx="2483306" cy="646331"/>
          </a:xfrm>
          <a:prstGeom prst="rect">
            <a:avLst/>
          </a:prstGeom>
          <a:noFill/>
        </p:spPr>
        <p:txBody>
          <a:bodyPr wrap="square" rtlCol="0">
            <a:spAutoFit/>
          </a:bodyPr>
          <a:lstStyle/>
          <a:p>
            <a:pPr eaLnBrk="0" fontAlgn="base" hangingPunct="0">
              <a:spcBef>
                <a:spcPct val="0"/>
              </a:spcBef>
              <a:spcAft>
                <a:spcPct val="0"/>
              </a:spcAft>
            </a:pPr>
            <a:r>
              <a:rPr lang="zh-CN" altLang="en-US" sz="3600" b="1" dirty="0" smtClean="0">
                <a:solidFill>
                  <a:srgbClr val="FFFFFF"/>
                </a:solidFill>
                <a:latin typeface="微软雅黑" panose="020B0503020204020204" pitchFamily="34" charset="-122"/>
                <a:ea typeface="微软雅黑" panose="020B0503020204020204" pitchFamily="34" charset="-122"/>
              </a:rPr>
              <a:t>第</a:t>
            </a:r>
            <a:r>
              <a:rPr lang="en-US" altLang="zh-CN" sz="3600" b="1" dirty="0" smtClean="0">
                <a:solidFill>
                  <a:srgbClr val="FFFFFF"/>
                </a:solidFill>
                <a:latin typeface="微软雅黑" panose="020B0503020204020204" pitchFamily="34" charset="-122"/>
                <a:ea typeface="微软雅黑" panose="020B0503020204020204" pitchFamily="34" charset="-122"/>
              </a:rPr>
              <a:t>4</a:t>
            </a:r>
            <a:r>
              <a:rPr lang="zh-CN" altLang="en-US" sz="3600" b="1" dirty="0" smtClean="0">
                <a:solidFill>
                  <a:srgbClr val="FFFFFF"/>
                </a:solidFill>
                <a:latin typeface="微软雅黑" panose="020B0503020204020204" pitchFamily="34" charset="-122"/>
                <a:ea typeface="微软雅黑" panose="020B0503020204020204" pitchFamily="34" charset="-122"/>
              </a:rPr>
              <a:t>期特稿</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051720" y="358987"/>
            <a:ext cx="5256585" cy="1556857"/>
            <a:chOff x="2051720" y="230492"/>
            <a:chExt cx="5256585" cy="1556857"/>
          </a:xfrm>
        </p:grpSpPr>
        <p:grpSp>
          <p:nvGrpSpPr>
            <p:cNvPr id="21" name="组合 20"/>
            <p:cNvGrpSpPr/>
            <p:nvPr/>
          </p:nvGrpSpPr>
          <p:grpSpPr>
            <a:xfrm>
              <a:off x="2051720" y="260638"/>
              <a:ext cx="5256585" cy="1526711"/>
              <a:chOff x="3440832" y="5247889"/>
              <a:chExt cx="4109171" cy="1166654"/>
            </a:xfrm>
          </p:grpSpPr>
          <p:pic>
            <p:nvPicPr>
              <p:cNvPr id="22" name="Picture 4" descr="G:\冯\法务\中国.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istrator\Desktop\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93179" y="5247889"/>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组合 11"/>
              <p:cNvGrpSpPr/>
              <p:nvPr/>
            </p:nvGrpSpPr>
            <p:grpSpPr>
              <a:xfrm>
                <a:off x="3948133" y="5999237"/>
                <a:ext cx="3038837" cy="415306"/>
                <a:chOff x="3902497" y="6016112"/>
                <a:chExt cx="2949028" cy="415306"/>
              </a:xfrm>
            </p:grpSpPr>
            <p:pic>
              <p:nvPicPr>
                <p:cNvPr id="30" name="图片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31" name="图片 30" descr="背景 拷贝.png"/>
                <p:cNvPicPr>
                  <a:picLocks noChangeAspect="1"/>
                </p:cNvPicPr>
                <p:nvPr/>
              </p:nvPicPr>
              <p:blipFill>
                <a:blip r:embed="rId9"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9285065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67478" y="193675"/>
            <a:ext cx="7362092" cy="427038"/>
          </a:xfrm>
        </p:spPr>
        <p:txBody>
          <a:bodyPr/>
          <a:lstStyle/>
          <a:p>
            <a:r>
              <a:rPr lang="zh-CN" altLang="en-US" sz="3200" b="1" dirty="0">
                <a:solidFill>
                  <a:schemeClr val="bg1"/>
                </a:solidFill>
              </a:rPr>
              <a:t>前言</a:t>
            </a:r>
            <a:endParaRPr lang="zh-CN" altLang="en-US" sz="3200" b="1" dirty="0" smtClean="0">
              <a:solidFill>
                <a:schemeClr val="bg1"/>
              </a:solidFill>
            </a:endParaRPr>
          </a:p>
        </p:txBody>
      </p:sp>
      <p:sp>
        <p:nvSpPr>
          <p:cNvPr id="8" name="Content Placeholder 2"/>
          <p:cNvSpPr txBox="1">
            <a:spLocks/>
          </p:cNvSpPr>
          <p:nvPr/>
        </p:nvSpPr>
        <p:spPr bwMode="auto">
          <a:xfrm>
            <a:off x="376804" y="1268760"/>
            <a:ext cx="815563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kern="0" dirty="0" smtClean="0"/>
              <a:t>2021</a:t>
            </a:r>
            <a:r>
              <a:rPr lang="zh-CN" altLang="en-US" sz="2000" kern="0" dirty="0" smtClean="0"/>
              <a:t>年</a:t>
            </a:r>
            <a:r>
              <a:rPr lang="en-US" altLang="zh-CN" sz="2000" kern="0" dirty="0" smtClean="0"/>
              <a:t>1</a:t>
            </a:r>
            <a:r>
              <a:rPr lang="zh-CN" altLang="en-US" sz="2000" kern="0" dirty="0" smtClean="0"/>
              <a:t>月</a:t>
            </a:r>
            <a:r>
              <a:rPr lang="en-US" altLang="zh-CN" sz="2000" kern="0" dirty="0"/>
              <a:t>1</a:t>
            </a:r>
            <a:r>
              <a:rPr lang="zh-CN" altLang="en-US" sz="2000" kern="0" dirty="0" smtClean="0"/>
              <a:t>日，民法典正式生效，</a:t>
            </a:r>
            <a:r>
              <a:rPr lang="zh-CN" altLang="en-US" sz="2000" dirty="0" smtClean="0">
                <a:solidFill>
                  <a:schemeClr val="tx1"/>
                </a:solidFill>
              </a:rPr>
              <a:t>保</a:t>
            </a:r>
            <a:r>
              <a:rPr lang="zh-CN" altLang="en-US" sz="2000" dirty="0">
                <a:solidFill>
                  <a:schemeClr val="tx1"/>
                </a:solidFill>
              </a:rPr>
              <a:t>理合同作为有名合同纳入合同</a:t>
            </a:r>
            <a:r>
              <a:rPr lang="zh-CN" altLang="en-US" sz="2000" dirty="0" smtClean="0">
                <a:solidFill>
                  <a:schemeClr val="tx1"/>
                </a:solidFill>
              </a:rPr>
              <a:t>编</a:t>
            </a:r>
            <a:r>
              <a:rPr lang="zh-CN" altLang="en-US" sz="2000" kern="0" dirty="0" smtClean="0">
                <a:solidFill>
                  <a:schemeClr val="tx1"/>
                </a:solidFill>
              </a:rPr>
              <a:t>，对保理行业的发展具有深远意义</a:t>
            </a:r>
            <a:endParaRPr lang="en-US" altLang="zh-CN" sz="2000" kern="0" dirty="0" smtClean="0">
              <a:solidFill>
                <a:schemeClr val="tx1"/>
              </a:solidFill>
            </a:endParaRPr>
          </a:p>
          <a:p>
            <a:r>
              <a:rPr lang="zh-CN" altLang="en-US" sz="2000" kern="0" dirty="0" smtClean="0">
                <a:solidFill>
                  <a:schemeClr val="tx1"/>
                </a:solidFill>
              </a:rPr>
              <a:t>本期特稿中，工作组选取了几组经典</a:t>
            </a:r>
            <a:r>
              <a:rPr lang="zh-CN" altLang="en-US" sz="2000" kern="0" dirty="0">
                <a:solidFill>
                  <a:schemeClr val="tx1"/>
                </a:solidFill>
              </a:rPr>
              <a:t>保理判例，</a:t>
            </a:r>
            <a:r>
              <a:rPr lang="zh-CN" altLang="en-US" sz="2000" kern="0" dirty="0" smtClean="0">
                <a:solidFill>
                  <a:schemeClr val="tx1"/>
                </a:solidFill>
              </a:rPr>
              <a:t>涉及</a:t>
            </a:r>
            <a:r>
              <a:rPr lang="zh-CN" altLang="zh-CN" sz="2000" dirty="0">
                <a:latin typeface="华文楷体" panose="02010600040101010101" pitchFamily="2" charset="-122"/>
              </a:rPr>
              <a:t>保理</a:t>
            </a:r>
            <a:r>
              <a:rPr lang="zh-CN" altLang="en-US" sz="2000" dirty="0">
                <a:latin typeface="华文楷体" panose="02010600040101010101" pitchFamily="2" charset="-122"/>
              </a:rPr>
              <a:t>商</a:t>
            </a:r>
            <a:r>
              <a:rPr lang="zh-CN" altLang="zh-CN" sz="2000" dirty="0">
                <a:latin typeface="华文楷体" panose="02010600040101010101" pitchFamily="2" charset="-122"/>
              </a:rPr>
              <a:t>在</a:t>
            </a:r>
            <a:r>
              <a:rPr lang="zh-CN" altLang="en-US" sz="2000" dirty="0">
                <a:latin typeface="华文楷体" panose="02010600040101010101" pitchFamily="2" charset="-122"/>
              </a:rPr>
              <a:t>债权人</a:t>
            </a:r>
            <a:r>
              <a:rPr lang="zh-CN" altLang="zh-CN" sz="2000" dirty="0">
                <a:latin typeface="华文楷体" panose="02010600040101010101" pitchFamily="2" charset="-122"/>
              </a:rPr>
              <a:t>破产程序中</a:t>
            </a:r>
            <a:r>
              <a:rPr lang="zh-CN" altLang="en-US" sz="2000" dirty="0">
                <a:latin typeface="华文楷体" panose="02010600040101010101" pitchFamily="2" charset="-122"/>
              </a:rPr>
              <a:t>对债权人</a:t>
            </a:r>
            <a:r>
              <a:rPr lang="zh-CN" altLang="zh-CN" sz="2000" dirty="0">
                <a:latin typeface="华文楷体" panose="02010600040101010101" pitchFamily="2" charset="-122"/>
              </a:rPr>
              <a:t>免除债务并获得比例</a:t>
            </a:r>
            <a:r>
              <a:rPr lang="zh-CN" altLang="zh-CN" sz="2000" dirty="0" smtClean="0">
                <a:latin typeface="华文楷体" panose="02010600040101010101" pitchFamily="2" charset="-122"/>
              </a:rPr>
              <a:t>清偿</a:t>
            </a:r>
            <a:r>
              <a:rPr lang="zh-CN" altLang="en-US" sz="2000" dirty="0" smtClean="0">
                <a:latin typeface="华文楷体" panose="02010600040101010101" pitchFamily="2" charset="-122"/>
              </a:rPr>
              <a:t>可否</a:t>
            </a:r>
            <a:r>
              <a:rPr lang="zh-CN" altLang="en-US" sz="2000" dirty="0">
                <a:latin typeface="华文楷体" panose="02010600040101010101" pitchFamily="2" charset="-122"/>
              </a:rPr>
              <a:t>继续追索</a:t>
            </a:r>
            <a:r>
              <a:rPr lang="zh-CN" altLang="en-US" sz="2000" dirty="0" smtClean="0">
                <a:latin typeface="华文楷体" panose="02010600040101010101" pitchFamily="2" charset="-122"/>
              </a:rPr>
              <a:t>债务人、</a:t>
            </a:r>
            <a:r>
              <a:rPr lang="zh-CN" altLang="en-US" sz="2000" kern="0" dirty="0" smtClean="0">
                <a:solidFill>
                  <a:schemeClr val="tx1"/>
                </a:solidFill>
              </a:rPr>
              <a:t>债权人</a:t>
            </a:r>
            <a:r>
              <a:rPr lang="zh-CN" altLang="en-US" sz="2000" kern="0" dirty="0">
                <a:solidFill>
                  <a:schemeClr val="tx1"/>
                </a:solidFill>
              </a:rPr>
              <a:t>与债务人无正当理由协商</a:t>
            </a:r>
            <a:r>
              <a:rPr lang="zh-CN" altLang="en-US" sz="2000" kern="0" dirty="0" smtClean="0">
                <a:solidFill>
                  <a:schemeClr val="tx1"/>
                </a:solidFill>
              </a:rPr>
              <a:t>变更基础</a:t>
            </a:r>
            <a:r>
              <a:rPr lang="zh-CN" altLang="en-US" sz="2000" kern="0" dirty="0">
                <a:solidFill>
                  <a:schemeClr val="tx1"/>
                </a:solidFill>
              </a:rPr>
              <a:t>交易</a:t>
            </a:r>
            <a:r>
              <a:rPr lang="zh-CN" altLang="en-US" sz="2000" kern="0" dirty="0" smtClean="0">
                <a:solidFill>
                  <a:schemeClr val="tx1"/>
                </a:solidFill>
              </a:rPr>
              <a:t>合同是否对保理商生效、滚动付款情形下应收</a:t>
            </a:r>
            <a:r>
              <a:rPr lang="zh-CN" altLang="en-US" sz="2000" kern="0" dirty="0">
                <a:solidFill>
                  <a:schemeClr val="tx1"/>
                </a:solidFill>
              </a:rPr>
              <a:t>账款金额的</a:t>
            </a:r>
            <a:r>
              <a:rPr lang="zh-CN" altLang="en-US" sz="2000" kern="0" dirty="0" smtClean="0">
                <a:solidFill>
                  <a:schemeClr val="tx1"/>
                </a:solidFill>
              </a:rPr>
              <a:t>确认等</a:t>
            </a:r>
            <a:endParaRPr lang="en-US" altLang="zh-CN" sz="2000" kern="0" dirty="0" smtClean="0">
              <a:solidFill>
                <a:schemeClr val="tx1"/>
              </a:solidFill>
            </a:endParaRPr>
          </a:p>
          <a:p>
            <a:r>
              <a:rPr lang="zh-CN" altLang="en-US" sz="2000" dirty="0" smtClean="0">
                <a:solidFill>
                  <a:schemeClr val="tx1"/>
                </a:solidFill>
                <a:latin typeface="华文楷体" panose="02010600040101010101" pitchFamily="2" charset="-122"/>
              </a:rPr>
              <a:t>工作组期望通过对判例的研读分析，</a:t>
            </a:r>
            <a:r>
              <a:rPr lang="zh-CN" altLang="en-US" sz="2000" kern="0" dirty="0" smtClean="0">
                <a:solidFill>
                  <a:schemeClr val="tx1"/>
                </a:solidFill>
              </a:rPr>
              <a:t>及时掌握保理司法裁判口径，更好发挥法律利剑的作用</a:t>
            </a:r>
            <a:endParaRPr lang="en-US" altLang="zh-CN" sz="2000" kern="0" dirty="0" smtClean="0">
              <a:solidFill>
                <a:schemeClr val="tx1"/>
              </a:solidFill>
            </a:endParaRPr>
          </a:p>
          <a:p>
            <a:pPr marL="0" indent="0">
              <a:buNone/>
            </a:pPr>
            <a:endParaRPr lang="zh-CN" altLang="en-US" sz="2000" kern="0" dirty="0" smtClean="0"/>
          </a:p>
        </p:txBody>
      </p:sp>
      <p:sp>
        <p:nvSpPr>
          <p:cNvPr id="6" name="Rounded Rectangular Callout 5"/>
          <p:cNvSpPr/>
          <p:nvPr/>
        </p:nvSpPr>
        <p:spPr bwMode="auto">
          <a:xfrm>
            <a:off x="1514438" y="5655644"/>
            <a:ext cx="6946003" cy="720077"/>
          </a:xfrm>
          <a:prstGeom prst="wedgeRoundRectCallout">
            <a:avLst>
              <a:gd name="adj1" fmla="val -56468"/>
              <a:gd name="adj2" fmla="val 189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en-US" sz="1600" dirty="0">
                <a:solidFill>
                  <a:srgbClr val="080808"/>
                </a:solidFill>
              </a:rPr>
              <a:t>如果您</a:t>
            </a:r>
            <a:r>
              <a:rPr lang="zh-CN" altLang="en-US" sz="1600" dirty="0" smtClean="0">
                <a:solidFill>
                  <a:srgbClr val="080808"/>
                </a:solidFill>
              </a:rPr>
              <a:t>有任何好的建议或意见，欢迎随时联系工作组：</a:t>
            </a:r>
            <a:endParaRPr lang="en-US" altLang="zh-CN" sz="1600" dirty="0" smtClean="0">
              <a:solidFill>
                <a:srgbClr val="080808"/>
              </a:solidFill>
            </a:endParaRPr>
          </a:p>
          <a:p>
            <a:pPr fontAlgn="base">
              <a:spcBef>
                <a:spcPct val="0"/>
              </a:spcBef>
              <a:spcAft>
                <a:spcPct val="0"/>
              </a:spcAft>
            </a:pPr>
            <a:r>
              <a:rPr lang="zh-CN" altLang="en-US" sz="1600" b="1" dirty="0" smtClean="0">
                <a:solidFill>
                  <a:srgbClr val="080808"/>
                </a:solidFill>
              </a:rPr>
              <a:t>李美：</a:t>
            </a:r>
            <a:r>
              <a:rPr lang="en-US" altLang="zh-CN" sz="1600" b="1" dirty="0" smtClean="0">
                <a:solidFill>
                  <a:srgbClr val="080808"/>
                </a:solidFill>
                <a:hlinkClick r:id="rId3"/>
              </a:rPr>
              <a:t>mei.li@asiafactor.com</a:t>
            </a:r>
            <a:r>
              <a:rPr lang="en-US" altLang="zh-CN" sz="1600" b="1" dirty="0" smtClean="0">
                <a:solidFill>
                  <a:srgbClr val="080808"/>
                </a:solidFill>
              </a:rPr>
              <a:t> ; </a:t>
            </a:r>
            <a:r>
              <a:rPr lang="zh-CN" altLang="en-US" sz="1600" b="1" dirty="0" smtClean="0">
                <a:solidFill>
                  <a:srgbClr val="080808"/>
                </a:solidFill>
              </a:rPr>
              <a:t>周爱平</a:t>
            </a:r>
            <a:r>
              <a:rPr lang="zh-CN" altLang="en-US" sz="1600" b="1" u="sng" dirty="0" smtClean="0">
                <a:solidFill>
                  <a:srgbClr val="00B050"/>
                </a:solidFill>
              </a:rPr>
              <a:t> </a:t>
            </a:r>
            <a:r>
              <a:rPr lang="en-US" altLang="zh-CN" sz="1600" b="1" u="sng" dirty="0" smtClean="0">
                <a:solidFill>
                  <a:srgbClr val="319146"/>
                </a:solidFill>
                <a:hlinkClick r:id="rId4"/>
              </a:rPr>
              <a:t>aiping.</a:t>
            </a:r>
            <a:r>
              <a:rPr lang="en-US" altLang="zh-CN" sz="1600" b="1" u="sng" dirty="0" smtClean="0">
                <a:solidFill>
                  <a:srgbClr val="00B050"/>
                </a:solidFill>
                <a:hlinkClick r:id="rId4"/>
              </a:rPr>
              <a:t>zhou@asiafactor.com</a:t>
            </a:r>
            <a:endParaRPr lang="en-US" altLang="zh-CN" sz="1600" b="1" u="sng" dirty="0" smtClean="0">
              <a:solidFill>
                <a:srgbClr val="00B050"/>
              </a:solidFill>
            </a:endParaRPr>
          </a:p>
          <a:p>
            <a:pPr fontAlgn="base">
              <a:spcBef>
                <a:spcPct val="0"/>
              </a:spcBef>
              <a:spcAft>
                <a:spcPct val="0"/>
              </a:spcAft>
            </a:pPr>
            <a:endParaRPr lang="en-US" altLang="zh-CN" sz="1600" dirty="0" smtClean="0">
              <a:solidFill>
                <a:srgbClr val="080808"/>
              </a:solidFill>
            </a:endParaRPr>
          </a:p>
        </p:txBody>
      </p:sp>
      <p:pic>
        <p:nvPicPr>
          <p:cNvPr id="9" name="Picture 83" descr="C:\Users\lenovo\Desktop\10.10.10.png"/>
          <p:cNvPicPr>
            <a:picLocks noChangeAspect="1" noChangeArrowheads="1"/>
          </p:cNvPicPr>
          <p:nvPr/>
        </p:nvPicPr>
        <p:blipFill>
          <a:blip r:embed="rId5" cstate="print"/>
          <a:srcRect/>
          <a:stretch>
            <a:fillRect/>
          </a:stretch>
        </p:blipFill>
        <p:spPr bwMode="auto">
          <a:xfrm>
            <a:off x="304800" y="5373243"/>
            <a:ext cx="929056" cy="1006477"/>
          </a:xfrm>
          <a:prstGeom prst="rect">
            <a:avLst/>
          </a:prstGeom>
          <a:noFill/>
        </p:spPr>
      </p:pic>
    </p:spTree>
    <p:extLst>
      <p:ext uri="{BB962C8B-B14F-4D97-AF65-F5344CB8AC3E}">
        <p14:creationId xmlns:p14="http://schemas.microsoft.com/office/powerpoint/2010/main" val="112289991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51520" y="188640"/>
            <a:ext cx="7362092" cy="427038"/>
          </a:xfrm>
        </p:spPr>
        <p:txBody>
          <a:bodyPr/>
          <a:lstStyle/>
          <a:p>
            <a:r>
              <a:rPr lang="zh-CN" altLang="en-US" sz="3200" b="1" dirty="0" smtClean="0">
                <a:solidFill>
                  <a:schemeClr val="bg1"/>
                </a:solidFill>
              </a:rPr>
              <a:t>目录</a:t>
            </a:r>
          </a:p>
        </p:txBody>
      </p:sp>
      <p:sp>
        <p:nvSpPr>
          <p:cNvPr id="4" name="Content Placeholder 2"/>
          <p:cNvSpPr txBox="1">
            <a:spLocks/>
          </p:cNvSpPr>
          <p:nvPr/>
        </p:nvSpPr>
        <p:spPr bwMode="auto">
          <a:xfrm>
            <a:off x="467546" y="1340768"/>
            <a:ext cx="8064896"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SzPct val="100000"/>
              <a:buNone/>
            </a:pPr>
            <a:r>
              <a:rPr lang="zh-CN" altLang="en-US" sz="2800" b="1" dirty="0" smtClean="0">
                <a:solidFill>
                  <a:schemeClr val="accent1">
                    <a:lumMod val="50000"/>
                  </a:schemeClr>
                </a:solidFill>
              </a:rPr>
              <a:t>经典</a:t>
            </a:r>
            <a:r>
              <a:rPr lang="zh-CN" altLang="en-US" sz="2800" b="1" dirty="0">
                <a:solidFill>
                  <a:schemeClr val="accent1">
                    <a:lumMod val="50000"/>
                  </a:schemeClr>
                </a:solidFill>
              </a:rPr>
              <a:t>保理判例</a:t>
            </a:r>
            <a:r>
              <a:rPr lang="zh-CN" altLang="en-US" sz="2800" b="1" dirty="0" smtClean="0">
                <a:solidFill>
                  <a:schemeClr val="accent1">
                    <a:lumMod val="50000"/>
                  </a:schemeClr>
                </a:solidFill>
              </a:rPr>
              <a:t>研读</a:t>
            </a:r>
            <a:endParaRPr lang="en-US" altLang="zh-CN" sz="2800" b="1" dirty="0">
              <a:solidFill>
                <a:schemeClr val="accent1">
                  <a:lumMod val="50000"/>
                </a:schemeClr>
              </a:solidFill>
            </a:endParaRPr>
          </a:p>
          <a:p>
            <a:pPr marL="801687" lvl="1" indent="-457200">
              <a:buSzPct val="100000"/>
              <a:buFont typeface="+mj-lt"/>
              <a:buAutoNum type="alphaLcParenR"/>
            </a:pPr>
            <a:r>
              <a:rPr lang="zh-CN" altLang="zh-CN" sz="2400" dirty="0" smtClean="0">
                <a:latin typeface="华文楷体" panose="02010600040101010101" pitchFamily="2" charset="-122"/>
              </a:rPr>
              <a:t>保理</a:t>
            </a:r>
            <a:r>
              <a:rPr lang="zh-CN" altLang="en-US" sz="2400" dirty="0">
                <a:latin typeface="华文楷体" panose="02010600040101010101" pitchFamily="2" charset="-122"/>
              </a:rPr>
              <a:t>商</a:t>
            </a:r>
            <a:r>
              <a:rPr lang="zh-CN" altLang="zh-CN" sz="2400" dirty="0">
                <a:latin typeface="华文楷体" panose="02010600040101010101" pitchFamily="2" charset="-122"/>
              </a:rPr>
              <a:t>在</a:t>
            </a:r>
            <a:r>
              <a:rPr lang="zh-CN" altLang="en-US" sz="2400" dirty="0">
                <a:latin typeface="华文楷体" panose="02010600040101010101" pitchFamily="2" charset="-122"/>
              </a:rPr>
              <a:t>债权人</a:t>
            </a:r>
            <a:r>
              <a:rPr lang="zh-CN" altLang="zh-CN" sz="2400" dirty="0">
                <a:latin typeface="华文楷体" panose="02010600040101010101" pitchFamily="2" charset="-122"/>
              </a:rPr>
              <a:t>破产程序中</a:t>
            </a:r>
            <a:r>
              <a:rPr lang="zh-CN" altLang="en-US" sz="2400" dirty="0">
                <a:latin typeface="华文楷体" panose="02010600040101010101" pitchFamily="2" charset="-122"/>
              </a:rPr>
              <a:t>对债权人</a:t>
            </a:r>
            <a:r>
              <a:rPr lang="zh-CN" altLang="zh-CN" sz="2400" dirty="0">
                <a:latin typeface="华文楷体" panose="02010600040101010101" pitchFamily="2" charset="-122"/>
              </a:rPr>
              <a:t>免除债务并获得比例</a:t>
            </a:r>
            <a:r>
              <a:rPr lang="zh-CN" altLang="zh-CN" sz="2400" dirty="0" smtClean="0">
                <a:latin typeface="华文楷体" panose="02010600040101010101" pitchFamily="2" charset="-122"/>
              </a:rPr>
              <a:t>清偿</a:t>
            </a:r>
            <a:r>
              <a:rPr lang="zh-CN" altLang="en-US" sz="2400" dirty="0" smtClean="0">
                <a:latin typeface="华文楷体" panose="02010600040101010101" pitchFamily="2" charset="-122"/>
              </a:rPr>
              <a:t>后</a:t>
            </a:r>
            <a:r>
              <a:rPr lang="zh-CN" altLang="zh-CN" sz="2400" dirty="0" smtClean="0">
                <a:latin typeface="华文楷体" panose="02010600040101010101" pitchFamily="2" charset="-122"/>
              </a:rPr>
              <a:t>，</a:t>
            </a:r>
            <a:r>
              <a:rPr lang="zh-CN" altLang="en-US" sz="2400" dirty="0">
                <a:latin typeface="华文楷体" panose="02010600040101010101" pitchFamily="2" charset="-122"/>
              </a:rPr>
              <a:t>可否继续追索</a:t>
            </a:r>
            <a:r>
              <a:rPr lang="zh-CN" altLang="en-US" sz="2400" dirty="0" smtClean="0">
                <a:latin typeface="华文楷体" panose="02010600040101010101" pitchFamily="2" charset="-122"/>
              </a:rPr>
              <a:t>债务人</a:t>
            </a:r>
            <a:endParaRPr kumimoji="1" lang="en-US" altLang="zh-CN" sz="2400" dirty="0" smtClean="0">
              <a:solidFill>
                <a:schemeClr val="tx1"/>
              </a:solidFill>
            </a:endParaRPr>
          </a:p>
          <a:p>
            <a:pPr marL="801687" lvl="1" indent="-457200">
              <a:buSzPct val="100000"/>
              <a:buFont typeface="+mj-lt"/>
              <a:buAutoNum type="alphaLcParenR"/>
            </a:pPr>
            <a:r>
              <a:rPr kumimoji="1" lang="zh-CN" altLang="en-US" sz="2400" dirty="0" smtClean="0">
                <a:solidFill>
                  <a:schemeClr val="tx1"/>
                </a:solidFill>
              </a:rPr>
              <a:t>应收</a:t>
            </a:r>
            <a:r>
              <a:rPr kumimoji="1" lang="zh-CN" altLang="en-US" sz="2400" dirty="0">
                <a:solidFill>
                  <a:schemeClr val="tx1"/>
                </a:solidFill>
              </a:rPr>
              <a:t>账款债务人接到应收账款转让通知后，应收账款债权人与债务人无正当理由协商变更或者终止基础交易</a:t>
            </a:r>
            <a:r>
              <a:rPr kumimoji="1" lang="zh-CN" altLang="en-US" sz="2400" dirty="0" smtClean="0">
                <a:solidFill>
                  <a:schemeClr val="tx1"/>
                </a:solidFill>
              </a:rPr>
              <a:t>合同效力</a:t>
            </a:r>
            <a:endParaRPr kumimoji="1" lang="en-US" altLang="zh-CN" sz="2400" dirty="0" smtClean="0">
              <a:solidFill>
                <a:schemeClr val="tx1"/>
              </a:solidFill>
            </a:endParaRPr>
          </a:p>
          <a:p>
            <a:pPr marL="801687" lvl="1" indent="-457200">
              <a:buSzPct val="100000"/>
              <a:buFont typeface="+mj-lt"/>
              <a:buAutoNum type="alphaLcParenR"/>
            </a:pPr>
            <a:r>
              <a:rPr lang="zh-CN" altLang="en-US" sz="2400" dirty="0">
                <a:latin typeface="华文楷体" panose="02010600040101010101" pitchFamily="2" charset="-122"/>
              </a:rPr>
              <a:t>债权人与债务人付款方式为滚动付款项下应收账款金额的确认</a:t>
            </a:r>
            <a:r>
              <a:rPr lang="zh-CN" altLang="en-US" sz="2400" dirty="0" smtClean="0">
                <a:latin typeface="华文楷体" panose="02010600040101010101" pitchFamily="2" charset="-122"/>
              </a:rPr>
              <a:t>方式</a:t>
            </a:r>
            <a:endParaRPr kumimoji="1" lang="en-US" altLang="zh-CN" sz="2400" dirty="0" smtClean="0">
              <a:solidFill>
                <a:schemeClr val="tx1"/>
              </a:solidFill>
            </a:endParaRPr>
          </a:p>
          <a:p>
            <a:pPr marL="801687" lvl="1" indent="-457200">
              <a:buSzPct val="100000"/>
              <a:buFont typeface="+mj-lt"/>
              <a:buAutoNum type="alphaLcParenR"/>
            </a:pPr>
            <a:r>
              <a:rPr lang="zh-CN" altLang="en-US" sz="2400" dirty="0">
                <a:latin typeface="华文楷体" panose="02010600040101010101" pitchFamily="2" charset="-122"/>
              </a:rPr>
              <a:t>邮寄方式通知债务人时应注意收件地址有效性</a:t>
            </a:r>
          </a:p>
          <a:p>
            <a:pPr marL="801687" lvl="1" indent="-457200">
              <a:buSzPct val="100000"/>
              <a:buFont typeface="+mj-lt"/>
              <a:buAutoNum type="alphaLcParenR"/>
            </a:pPr>
            <a:r>
              <a:rPr lang="zh-CN" altLang="en-US" sz="2400" dirty="0" smtClean="0">
                <a:latin typeface="华文楷体" panose="02010600040101010101" pitchFamily="2" charset="-122"/>
              </a:rPr>
              <a:t>债务人</a:t>
            </a:r>
            <a:r>
              <a:rPr lang="zh-CN" altLang="en-US" sz="2400" dirty="0">
                <a:latin typeface="华文楷体" panose="02010600040101010101" pitchFamily="2" charset="-122"/>
              </a:rPr>
              <a:t>盖章确权项目的注意</a:t>
            </a:r>
            <a:r>
              <a:rPr lang="zh-CN" altLang="en-US" sz="2400" dirty="0" smtClean="0">
                <a:latin typeface="华文楷体" panose="02010600040101010101" pitchFamily="2" charset="-122"/>
              </a:rPr>
              <a:t>事项</a:t>
            </a:r>
            <a:endParaRPr lang="en-US" altLang="zh-CN" sz="2400" dirty="0" smtClean="0">
              <a:latin typeface="华文楷体" panose="02010600040101010101" pitchFamily="2" charset="-122"/>
            </a:endParaRPr>
          </a:p>
          <a:p>
            <a:pPr marL="344487" lvl="1" indent="0">
              <a:buSzPct val="100000"/>
              <a:buNone/>
            </a:pPr>
            <a:r>
              <a:rPr lang="en-US" altLang="zh-CN" sz="1800" b="1" dirty="0" smtClean="0">
                <a:solidFill>
                  <a:schemeClr val="accent1">
                    <a:lumMod val="75000"/>
                  </a:schemeClr>
                </a:solidFill>
                <a:latin typeface="华文楷体" panose="02010600040101010101" pitchFamily="2" charset="-122"/>
              </a:rPr>
              <a:t>    </a:t>
            </a:r>
            <a:endParaRPr lang="zh-CN" altLang="en-US" sz="2000" dirty="0">
              <a:latin typeface="华文楷体" panose="02010600040101010101" pitchFamily="2" charset="-122"/>
            </a:endParaRPr>
          </a:p>
          <a:p>
            <a:pPr marL="801687" lvl="1" indent="-457200">
              <a:buSzPct val="100000"/>
              <a:buFont typeface="+mj-lt"/>
              <a:buAutoNum type="alphaLcParenR"/>
            </a:pPr>
            <a:endParaRPr lang="zh-CN" altLang="en-US" sz="2000" dirty="0">
              <a:latin typeface="华文楷体" panose="02010600040101010101" pitchFamily="2" charset="-122"/>
            </a:endParaRPr>
          </a:p>
          <a:p>
            <a:pPr marL="801687" lvl="1" indent="-457200">
              <a:buSzPct val="100000"/>
              <a:buFont typeface="+mj-lt"/>
              <a:buAutoNum type="alphaLcParenR"/>
            </a:pPr>
            <a:endParaRPr lang="zh-CN" altLang="en-US" sz="2000" dirty="0">
              <a:latin typeface="华文楷体" panose="02010600040101010101" pitchFamily="2" charset="-122"/>
            </a:endParaRPr>
          </a:p>
          <a:p>
            <a:pPr marL="344487" lvl="1" indent="0">
              <a:buSzPct val="100000"/>
              <a:buNone/>
            </a:pPr>
            <a:endParaRPr lang="en-US" altLang="zh-CN" sz="2000" b="0" dirty="0">
              <a:latin typeface="华文楷体" panose="02010600040101010101" pitchFamily="2" charset="-122"/>
            </a:endParaRPr>
          </a:p>
          <a:p>
            <a:pPr marL="14287" indent="0">
              <a:buSzPct val="100000"/>
              <a:buNone/>
            </a:pPr>
            <a:endParaRPr kumimoji="1" lang="en-US" altLang="zh-CN" sz="2000" dirty="0" smtClean="0">
              <a:solidFill>
                <a:schemeClr val="tx1"/>
              </a:solidFill>
              <a:latin typeface="华文楷体" panose="02010600040101010101" pitchFamily="2" charset="-122"/>
            </a:endParaRPr>
          </a:p>
        </p:txBody>
      </p:sp>
    </p:spTree>
    <p:extLst>
      <p:ext uri="{BB962C8B-B14F-4D97-AF65-F5344CB8AC3E}">
        <p14:creationId xmlns:p14="http://schemas.microsoft.com/office/powerpoint/2010/main" val="257678218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5616" y="2290477"/>
            <a:ext cx="6912768" cy="1569660"/>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保理判例研读（一）</a:t>
            </a:r>
            <a:endParaRPr lang="en-US" altLang="zh-CN" sz="2400" b="1" dirty="0" smtClean="0">
              <a:latin typeface="华文楷体" panose="02010600040101010101" pitchFamily="2" charset="-122"/>
              <a:ea typeface="华文楷体" panose="02010600040101010101" pitchFamily="2" charset="-122"/>
            </a:endParaRPr>
          </a:p>
          <a:p>
            <a:endParaRPr lang="en-US" altLang="zh-CN" sz="2400" b="1" dirty="0" smtClean="0">
              <a:latin typeface="华文楷体" panose="02010600040101010101" pitchFamily="2" charset="-122"/>
              <a:ea typeface="华文楷体" panose="02010600040101010101" pitchFamily="2" charset="-122"/>
            </a:endParaRPr>
          </a:p>
          <a:p>
            <a:r>
              <a:rPr lang="zh-CN" altLang="zh-CN" sz="2400" dirty="0" smtClean="0">
                <a:latin typeface="华文楷体" panose="02010600040101010101" pitchFamily="2" charset="-122"/>
                <a:ea typeface="华文楷体" panose="02010600040101010101" pitchFamily="2" charset="-122"/>
              </a:rPr>
              <a:t>保理</a:t>
            </a:r>
            <a:r>
              <a:rPr lang="zh-CN" altLang="en-US" sz="2400" dirty="0" smtClean="0">
                <a:latin typeface="华文楷体" panose="02010600040101010101" pitchFamily="2" charset="-122"/>
                <a:ea typeface="华文楷体" panose="02010600040101010101" pitchFamily="2" charset="-122"/>
              </a:rPr>
              <a:t>商</a:t>
            </a:r>
            <a:r>
              <a:rPr lang="zh-CN" altLang="zh-CN" sz="2400" dirty="0" smtClean="0">
                <a:latin typeface="华文楷体" panose="02010600040101010101" pitchFamily="2" charset="-122"/>
                <a:ea typeface="华文楷体" panose="02010600040101010101" pitchFamily="2" charset="-122"/>
              </a:rPr>
              <a:t>在</a:t>
            </a:r>
            <a:r>
              <a:rPr lang="zh-CN" altLang="en-US" sz="2400" dirty="0" smtClean="0">
                <a:latin typeface="华文楷体" panose="02010600040101010101" pitchFamily="2" charset="-122"/>
                <a:ea typeface="华文楷体" panose="02010600040101010101" pitchFamily="2" charset="-122"/>
              </a:rPr>
              <a:t>债权人</a:t>
            </a:r>
            <a:r>
              <a:rPr lang="zh-CN" altLang="zh-CN" sz="2400" dirty="0" smtClean="0">
                <a:latin typeface="华文楷体" panose="02010600040101010101" pitchFamily="2" charset="-122"/>
                <a:ea typeface="华文楷体" panose="02010600040101010101" pitchFamily="2" charset="-122"/>
              </a:rPr>
              <a:t>破产</a:t>
            </a:r>
            <a:r>
              <a:rPr lang="zh-CN" altLang="zh-CN" sz="2400" dirty="0">
                <a:latin typeface="华文楷体" panose="02010600040101010101" pitchFamily="2" charset="-122"/>
                <a:ea typeface="华文楷体" panose="02010600040101010101" pitchFamily="2" charset="-122"/>
              </a:rPr>
              <a:t>程序中</a:t>
            </a:r>
            <a:r>
              <a:rPr lang="zh-CN" altLang="en-US" sz="2400" dirty="0" smtClean="0">
                <a:latin typeface="华文楷体" panose="02010600040101010101" pitchFamily="2" charset="-122"/>
                <a:ea typeface="华文楷体" panose="02010600040101010101" pitchFamily="2" charset="-122"/>
              </a:rPr>
              <a:t>对</a:t>
            </a:r>
            <a:r>
              <a:rPr lang="zh-CN" altLang="en-US" sz="2400" dirty="0">
                <a:latin typeface="华文楷体" panose="02010600040101010101" pitchFamily="2" charset="-122"/>
                <a:ea typeface="华文楷体" panose="02010600040101010101" pitchFamily="2" charset="-122"/>
              </a:rPr>
              <a:t>债权人</a:t>
            </a:r>
            <a:r>
              <a:rPr lang="zh-CN" altLang="zh-CN" sz="2400" dirty="0" smtClean="0">
                <a:latin typeface="华文楷体" panose="02010600040101010101" pitchFamily="2" charset="-122"/>
                <a:ea typeface="华文楷体" panose="02010600040101010101" pitchFamily="2" charset="-122"/>
              </a:rPr>
              <a:t>免除</a:t>
            </a:r>
            <a:r>
              <a:rPr lang="zh-CN" altLang="zh-CN" sz="2400" dirty="0">
                <a:latin typeface="华文楷体" panose="02010600040101010101" pitchFamily="2" charset="-122"/>
                <a:ea typeface="华文楷体" panose="02010600040101010101" pitchFamily="2" charset="-122"/>
              </a:rPr>
              <a:t>债务并获得比例清偿</a:t>
            </a:r>
            <a:r>
              <a:rPr lang="zh-CN" altLang="zh-CN" sz="2400" dirty="0" smtClean="0">
                <a:latin typeface="华文楷体" panose="02010600040101010101" pitchFamily="2" charset="-122"/>
                <a:ea typeface="华文楷体" panose="02010600040101010101" pitchFamily="2" charset="-122"/>
              </a:rPr>
              <a:t>，</a:t>
            </a:r>
            <a:r>
              <a:rPr lang="zh-CN" altLang="en-US" sz="2400" dirty="0" smtClean="0">
                <a:latin typeface="华文楷体" panose="02010600040101010101" pitchFamily="2" charset="-122"/>
                <a:ea typeface="华文楷体" panose="02010600040101010101" pitchFamily="2" charset="-122"/>
              </a:rPr>
              <a:t>可否继续追索债务人</a:t>
            </a:r>
            <a:endParaRPr lang="zh-CN" altLang="en-US" sz="2400" dirty="0">
              <a:latin typeface="华文楷体" panose="02010600040101010101" pitchFamily="2" charset="-122"/>
              <a:ea typeface="华文楷体" panose="02010600040101010101" pitchFamily="2" charset="-122"/>
            </a:endParaRPr>
          </a:p>
        </p:txBody>
      </p:sp>
      <p:grpSp>
        <p:nvGrpSpPr>
          <p:cNvPr id="10" name="组合 9"/>
          <p:cNvGrpSpPr/>
          <p:nvPr/>
        </p:nvGrpSpPr>
        <p:grpSpPr>
          <a:xfrm>
            <a:off x="2627784" y="520803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5582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16633"/>
            <a:ext cx="3923928" cy="538609"/>
          </a:xfrm>
          <a:prstGeom prst="rect">
            <a:avLst/>
          </a:prstGeom>
          <a:noFill/>
        </p:spPr>
        <p:txBody>
          <a:bodyPr wrap="square" rtlCol="0">
            <a:spAutoFit/>
          </a:bodyPr>
          <a:lstStyle/>
          <a:p>
            <a:r>
              <a:rPr lang="zh-CN" altLang="en-US" sz="2800" b="1" dirty="0" smtClean="0">
                <a:solidFill>
                  <a:schemeClr val="bg1"/>
                </a:solidFill>
                <a:latin typeface="华文楷体" pitchFamily="2" charset="-122"/>
                <a:ea typeface="华文楷体" pitchFamily="2" charset="-122"/>
              </a:rPr>
              <a:t>判例研读（一</a:t>
            </a:r>
            <a:r>
              <a:rPr lang="zh-CN" altLang="en-US" sz="2800" b="1" dirty="0">
                <a:solidFill>
                  <a:schemeClr val="bg1"/>
                </a:solidFill>
                <a:latin typeface="华文楷体" pitchFamily="2" charset="-122"/>
                <a:ea typeface="华文楷体" pitchFamily="2" charset="-122"/>
              </a:rPr>
              <a:t>） </a:t>
            </a:r>
          </a:p>
        </p:txBody>
      </p:sp>
      <p:sp>
        <p:nvSpPr>
          <p:cNvPr id="6" name="竖卷形 10"/>
          <p:cNvSpPr/>
          <p:nvPr/>
        </p:nvSpPr>
        <p:spPr bwMode="auto">
          <a:xfrm>
            <a:off x="7956376" y="2060848"/>
            <a:ext cx="1187624" cy="2808312"/>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altLang="zh-CN" dirty="0"/>
              <a:t>(2020)</a:t>
            </a:r>
            <a:r>
              <a:rPr lang="zh-CN" altLang="en-US" dirty="0"/>
              <a:t>京</a:t>
            </a:r>
            <a:r>
              <a:rPr lang="en-US" altLang="zh-CN" dirty="0"/>
              <a:t>02</a:t>
            </a:r>
            <a:r>
              <a:rPr lang="zh-CN" altLang="en-US" dirty="0"/>
              <a:t>民终</a:t>
            </a:r>
            <a:r>
              <a:rPr lang="en-US" altLang="zh-CN" dirty="0"/>
              <a:t>2175</a:t>
            </a:r>
            <a:r>
              <a:rPr lang="zh-CN" altLang="en-US" dirty="0"/>
              <a:t>号</a:t>
            </a:r>
            <a:r>
              <a:rPr lang="en-US" altLang="zh-CN" dirty="0"/>
              <a:t>/</a:t>
            </a:r>
            <a:r>
              <a:rPr lang="zh-CN" altLang="en-US" dirty="0"/>
              <a:t>（</a:t>
            </a:r>
            <a:r>
              <a:rPr lang="en-US" altLang="zh-CN" dirty="0"/>
              <a:t>2018</a:t>
            </a:r>
            <a:r>
              <a:rPr lang="zh-CN" altLang="en-US" dirty="0"/>
              <a:t>）京</a:t>
            </a:r>
            <a:r>
              <a:rPr lang="en-US" altLang="zh-CN" dirty="0"/>
              <a:t>0101</a:t>
            </a:r>
            <a:r>
              <a:rPr lang="zh-CN" altLang="en-US" dirty="0"/>
              <a:t>民初</a:t>
            </a:r>
            <a:r>
              <a:rPr lang="en-US" altLang="zh-CN" dirty="0"/>
              <a:t>22158</a:t>
            </a:r>
            <a:r>
              <a:rPr lang="zh-CN" altLang="en-US" dirty="0"/>
              <a:t>号</a:t>
            </a:r>
            <a:endParaRPr lang="zh-CN" altLang="zh-CN" dirty="0">
              <a:solidFill>
                <a:srgbClr val="FF0000"/>
              </a:solidFill>
            </a:endParaRPr>
          </a:p>
        </p:txBody>
      </p:sp>
      <p:sp>
        <p:nvSpPr>
          <p:cNvPr id="14" name="Rounded Rectangular Callout 10"/>
          <p:cNvSpPr/>
          <p:nvPr/>
        </p:nvSpPr>
        <p:spPr bwMode="auto">
          <a:xfrm>
            <a:off x="179512" y="764704"/>
            <a:ext cx="7560842" cy="5616624"/>
          </a:xfrm>
          <a:prstGeom prst="wedgeRoundRectCallout">
            <a:avLst>
              <a:gd name="adj1" fmla="val 52321"/>
              <a:gd name="adj2" fmla="val -100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5" name="TextBox 14"/>
          <p:cNvSpPr txBox="1"/>
          <p:nvPr/>
        </p:nvSpPr>
        <p:spPr>
          <a:xfrm>
            <a:off x="323534" y="882000"/>
            <a:ext cx="7416824" cy="5078313"/>
          </a:xfrm>
          <a:prstGeom prst="rect">
            <a:avLst/>
          </a:prstGeom>
          <a:noFill/>
        </p:spPr>
        <p:txBody>
          <a:bodyPr wrap="square" rtlCol="0">
            <a:spAutoFit/>
          </a:bodyPr>
          <a:lstStyle/>
          <a:p>
            <a:r>
              <a:rPr lang="en-US" altLang="zh-CN"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基本案情</a:t>
            </a:r>
            <a:r>
              <a:rPr lang="en-US" altLang="zh-CN" dirty="0" smtClean="0">
                <a:latin typeface="华文楷体" pitchFamily="2" charset="-122"/>
                <a:ea typeface="华文楷体" pitchFamily="2" charset="-122"/>
              </a:rPr>
              <a:t>】</a:t>
            </a:r>
            <a:r>
              <a:rPr lang="zh-CN" altLang="en-US" dirty="0" smtClean="0">
                <a:latin typeface="华文楷体" pitchFamily="2" charset="-122"/>
                <a:ea typeface="华文楷体" pitchFamily="2" charset="-122"/>
              </a:rPr>
              <a:t>债权人与保理商签订有追索权保理合同，债权人将其对债务人</a:t>
            </a:r>
            <a:r>
              <a:rPr lang="zh-CN" altLang="zh-CN" dirty="0" smtClean="0">
                <a:latin typeface="华文楷体" pitchFamily="2" charset="-122"/>
                <a:ea typeface="华文楷体" pitchFamily="2" charset="-122"/>
              </a:rPr>
              <a:t>3445</a:t>
            </a:r>
            <a:r>
              <a:rPr lang="zh-CN" altLang="en-US" dirty="0" smtClean="0">
                <a:latin typeface="华文楷体" pitchFamily="2" charset="-122"/>
                <a:ea typeface="华文楷体" pitchFamily="2" charset="-122"/>
              </a:rPr>
              <a:t>万元的</a:t>
            </a:r>
            <a:r>
              <a:rPr lang="zh-CN" altLang="en-US" dirty="0">
                <a:latin typeface="华文楷体" pitchFamily="2" charset="-122"/>
                <a:ea typeface="华文楷体" pitchFamily="2" charset="-122"/>
              </a:rPr>
              <a:t>应收账款转让给保理商，保理</a:t>
            </a:r>
            <a:r>
              <a:rPr lang="zh-CN" altLang="en-US" dirty="0" smtClean="0">
                <a:latin typeface="华文楷体" pitchFamily="2" charset="-122"/>
                <a:ea typeface="华文楷体" pitchFamily="2" charset="-122"/>
              </a:rPr>
              <a:t>商与债权人共同将</a:t>
            </a:r>
            <a:r>
              <a:rPr lang="zh-CN" altLang="en-US" dirty="0">
                <a:latin typeface="华文楷体" pitchFamily="2" charset="-122"/>
                <a:ea typeface="华文楷体" pitchFamily="2" charset="-122"/>
              </a:rPr>
              <a:t>债权转让</a:t>
            </a:r>
            <a:r>
              <a:rPr lang="zh-CN" altLang="en-US" dirty="0" smtClean="0">
                <a:latin typeface="华文楷体" pitchFamily="2" charset="-122"/>
                <a:ea typeface="华文楷体" pitchFamily="2" charset="-122"/>
              </a:rPr>
              <a:t>事项通知</a:t>
            </a:r>
            <a:r>
              <a:rPr lang="zh-CN" altLang="en-US" dirty="0">
                <a:latin typeface="华文楷体" pitchFamily="2" charset="-122"/>
                <a:ea typeface="华文楷体" pitchFamily="2" charset="-122"/>
              </a:rPr>
              <a:t>债务人</a:t>
            </a:r>
            <a:r>
              <a:rPr lang="zh-CN" altLang="en-US"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债务人在债权转让通知书回执上盖章确认</a:t>
            </a:r>
            <a:r>
              <a:rPr lang="zh-CN" altLang="en-US" dirty="0" smtClean="0">
                <a:latin typeface="华文楷体" pitchFamily="2" charset="-122"/>
                <a:ea typeface="华文楷体" pitchFamily="2" charset="-122"/>
              </a:rPr>
              <a:t>，但债务人到期未支付</a:t>
            </a:r>
            <a:r>
              <a:rPr lang="zh-CN" altLang="en-US" dirty="0">
                <a:latin typeface="华文楷体" pitchFamily="2" charset="-122"/>
                <a:ea typeface="华文楷体" pitchFamily="2" charset="-122"/>
              </a:rPr>
              <a:t>应付账款</a:t>
            </a:r>
            <a:r>
              <a:rPr lang="zh-CN" altLang="en-US" dirty="0" smtClean="0">
                <a:latin typeface="华文楷体" pitchFamily="2" charset="-122"/>
                <a:ea typeface="华文楷体" pitchFamily="2" charset="-122"/>
              </a:rPr>
              <a:t>，债权人亦未足额回</a:t>
            </a:r>
            <a:r>
              <a:rPr lang="zh-CN" altLang="en-US" dirty="0">
                <a:latin typeface="华文楷体" pitchFamily="2" charset="-122"/>
                <a:ea typeface="华文楷体" pitchFamily="2" charset="-122"/>
              </a:rPr>
              <a:t>购</a:t>
            </a:r>
            <a:r>
              <a:rPr lang="zh-CN" altLang="en-US" dirty="0" smtClean="0">
                <a:latin typeface="华文楷体" pitchFamily="2" charset="-122"/>
                <a:ea typeface="华文楷体" pitchFamily="2" charset="-122"/>
              </a:rPr>
              <a:t>。后债权人被法院裁定破产重整，保理商向破产管理人申报了债权，后保理商将债务人诉至法院。在一审诉讼期间，保理商在债权人破产重整程序中分配到</a:t>
            </a:r>
            <a:r>
              <a:rPr lang="en-US" altLang="zh-CN" dirty="0" smtClean="0">
                <a:latin typeface="华文楷体" pitchFamily="2" charset="-122"/>
                <a:ea typeface="华文楷体" pitchFamily="2" charset="-122"/>
              </a:rPr>
              <a:t>10</a:t>
            </a:r>
            <a:r>
              <a:rPr lang="en-US" altLang="zh-CN" dirty="0">
                <a:latin typeface="华文楷体" pitchFamily="2" charset="-122"/>
                <a:ea typeface="华文楷体" pitchFamily="2" charset="-122"/>
              </a:rPr>
              <a:t>.</a:t>
            </a:r>
            <a:r>
              <a:rPr lang="en-US" altLang="zh-CN" dirty="0" smtClean="0">
                <a:latin typeface="华文楷体" pitchFamily="2" charset="-122"/>
                <a:ea typeface="华文楷体" pitchFamily="2" charset="-122"/>
              </a:rPr>
              <a:t>8 </a:t>
            </a:r>
            <a:r>
              <a:rPr lang="zh-CN" altLang="en-US" dirty="0" smtClean="0">
                <a:latin typeface="华文楷体" pitchFamily="2" charset="-122"/>
                <a:ea typeface="华文楷体" pitchFamily="2" charset="-122"/>
              </a:rPr>
              <a:t>万元。</a:t>
            </a:r>
            <a:endParaRPr lang="en-US" altLang="zh-CN" dirty="0" smtClean="0">
              <a:latin typeface="华文楷体" pitchFamily="2" charset="-122"/>
              <a:ea typeface="华文楷体" pitchFamily="2" charset="-122"/>
            </a:endParaRPr>
          </a:p>
          <a:p>
            <a:r>
              <a:rPr lang="en-US" altLang="zh-CN"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一审法院观点</a:t>
            </a:r>
            <a:r>
              <a:rPr lang="en-US" altLang="zh-CN" dirty="0" smtClean="0">
                <a:latin typeface="华文楷体" pitchFamily="2" charset="-122"/>
                <a:ea typeface="华文楷体" pitchFamily="2" charset="-122"/>
              </a:rPr>
              <a:t>】</a:t>
            </a:r>
            <a:r>
              <a:rPr lang="zh-CN" altLang="en-US" dirty="0">
                <a:latin typeface="华文楷体" pitchFamily="2" charset="-122"/>
                <a:ea typeface="华文楷体" pitchFamily="2" charset="-122"/>
              </a:rPr>
              <a:t>在保理融资期限届满后，保理商具有选择权，既可以</a:t>
            </a:r>
            <a:r>
              <a:rPr lang="zh-CN" altLang="en-US" dirty="0" smtClean="0">
                <a:latin typeface="华文楷体" pitchFamily="2" charset="-122"/>
                <a:ea typeface="华文楷体" pitchFamily="2" charset="-122"/>
              </a:rPr>
              <a:t>向债务人</a:t>
            </a:r>
            <a:r>
              <a:rPr lang="zh-CN" altLang="en-US" dirty="0">
                <a:latin typeface="华文楷体" pitchFamily="2" charset="-122"/>
                <a:ea typeface="华文楷体" pitchFamily="2" charset="-122"/>
              </a:rPr>
              <a:t>追偿</a:t>
            </a:r>
            <a:r>
              <a:rPr lang="zh-CN" altLang="en-US" dirty="0" smtClean="0">
                <a:latin typeface="华文楷体" pitchFamily="2" charset="-122"/>
                <a:ea typeface="华文楷体" pitchFamily="2" charset="-122"/>
              </a:rPr>
              <a:t>，亦可以向债权人追索，但</a:t>
            </a:r>
            <a:r>
              <a:rPr lang="zh-CN" altLang="en-US" dirty="0">
                <a:latin typeface="华文楷体" pitchFamily="2" charset="-122"/>
                <a:ea typeface="华文楷体" pitchFamily="2" charset="-122"/>
              </a:rPr>
              <a:t>不得双重受偿。</a:t>
            </a:r>
            <a:r>
              <a:rPr lang="zh-CN" altLang="en-US" b="1" dirty="0">
                <a:latin typeface="华文楷体" pitchFamily="2" charset="-122"/>
                <a:ea typeface="华文楷体" pitchFamily="2" charset="-122"/>
              </a:rPr>
              <a:t>本案中保理</a:t>
            </a:r>
            <a:r>
              <a:rPr lang="zh-CN" altLang="en-US" b="1" dirty="0" smtClean="0">
                <a:latin typeface="华文楷体" pitchFamily="2" charset="-122"/>
                <a:ea typeface="华文楷体" pitchFamily="2" charset="-122"/>
              </a:rPr>
              <a:t>商对债权人的保理</a:t>
            </a:r>
            <a:r>
              <a:rPr lang="zh-CN" altLang="en-US" b="1" dirty="0">
                <a:latin typeface="华文楷体" pitchFamily="2" charset="-122"/>
                <a:ea typeface="华文楷体" pitchFamily="2" charset="-122"/>
              </a:rPr>
              <a:t>债权通过免除和比例清偿的方式已经抵偿完毕，其</a:t>
            </a:r>
            <a:r>
              <a:rPr lang="zh-CN" altLang="en-US" b="1" dirty="0" smtClean="0">
                <a:latin typeface="华文楷体" pitchFamily="2" charset="-122"/>
                <a:ea typeface="华文楷体" pitchFamily="2" charset="-122"/>
              </a:rPr>
              <a:t>对债务人的</a:t>
            </a:r>
            <a:r>
              <a:rPr lang="zh-CN" altLang="en-US" b="1" dirty="0">
                <a:latin typeface="华文楷体" pitchFamily="2" charset="-122"/>
                <a:ea typeface="华文楷体" pitchFamily="2" charset="-122"/>
              </a:rPr>
              <a:t>应收</a:t>
            </a:r>
            <a:r>
              <a:rPr lang="zh-CN" altLang="en-US" b="1" dirty="0" smtClean="0">
                <a:latin typeface="华文楷体" pitchFamily="2" charset="-122"/>
                <a:ea typeface="华文楷体" pitchFamily="2" charset="-122"/>
              </a:rPr>
              <a:t>账款债权依约</a:t>
            </a:r>
            <a:r>
              <a:rPr lang="zh-CN" altLang="en-US" b="1" dirty="0">
                <a:latin typeface="华文楷体" pitchFamily="2" charset="-122"/>
                <a:ea typeface="华文楷体" pitchFamily="2" charset="-122"/>
              </a:rPr>
              <a:t>应返归原债权人，由有关权利人依据破产法的相关规定处理</a:t>
            </a:r>
            <a:r>
              <a:rPr lang="zh-CN" altLang="en-US" b="1" dirty="0" smtClean="0">
                <a:latin typeface="华文楷体" pitchFamily="2" charset="-122"/>
                <a:ea typeface="华文楷体" pitchFamily="2" charset="-122"/>
              </a:rPr>
              <a:t>。保理商再行主张债务人支付</a:t>
            </a:r>
            <a:r>
              <a:rPr lang="zh-CN" altLang="en-US" b="1" dirty="0">
                <a:latin typeface="华文楷体" pitchFamily="2" charset="-122"/>
                <a:ea typeface="华文楷体" pitchFamily="2" charset="-122"/>
              </a:rPr>
              <a:t>全部货款，属于重复受偿，有悖公平原则</a:t>
            </a:r>
            <a:r>
              <a:rPr lang="zh-CN" altLang="en-US" b="1" dirty="0" smtClean="0">
                <a:latin typeface="华文楷体" pitchFamily="2" charset="-122"/>
                <a:ea typeface="华文楷体" pitchFamily="2" charset="-122"/>
              </a:rPr>
              <a:t>，一审法院不予</a:t>
            </a:r>
            <a:r>
              <a:rPr lang="zh-CN" altLang="en-US" b="1" dirty="0">
                <a:latin typeface="华文楷体" pitchFamily="2" charset="-122"/>
                <a:ea typeface="华文楷体" pitchFamily="2" charset="-122"/>
              </a:rPr>
              <a:t>支持。</a:t>
            </a:r>
            <a:endParaRPr lang="en-US" altLang="zh-CN" b="1" dirty="0" smtClean="0">
              <a:latin typeface="华文楷体" pitchFamily="2" charset="-122"/>
              <a:ea typeface="华文楷体" pitchFamily="2" charset="-122"/>
            </a:endParaRPr>
          </a:p>
          <a:p>
            <a:r>
              <a:rPr lang="en-US" altLang="zh-CN"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二审</a:t>
            </a:r>
            <a:r>
              <a:rPr lang="zh-CN" altLang="en-US" b="1" dirty="0">
                <a:latin typeface="华文楷体" pitchFamily="2" charset="-122"/>
                <a:ea typeface="华文楷体" pitchFamily="2" charset="-122"/>
              </a:rPr>
              <a:t>法院观点</a:t>
            </a:r>
            <a:r>
              <a:rPr lang="en-US" altLang="zh-CN" dirty="0" smtClean="0">
                <a:latin typeface="华文楷体" pitchFamily="2" charset="-122"/>
                <a:ea typeface="华文楷体" pitchFamily="2" charset="-122"/>
              </a:rPr>
              <a:t>】</a:t>
            </a:r>
            <a:r>
              <a:rPr lang="zh-CN" altLang="en-US" dirty="0" smtClean="0">
                <a:latin typeface="华文楷体" pitchFamily="2" charset="-122"/>
                <a:ea typeface="华文楷体" pitchFamily="2" charset="-122"/>
              </a:rPr>
              <a:t>保理商对债权人的追索已经在破产重整程序中清偿完毕并进行了分配，其按照重整计划免除的债务，债权人不再承担清偿责任。</a:t>
            </a:r>
            <a:r>
              <a:rPr lang="zh-CN" altLang="en-US" b="1" dirty="0" smtClean="0">
                <a:latin typeface="华文楷体" pitchFamily="2" charset="-122"/>
                <a:ea typeface="华文楷体" pitchFamily="2" charset="-122"/>
              </a:rPr>
              <a:t>债务人在债权转让通知书回执上盖章确认，其未按约支付应收账款，应承担付款责任，一审法院认定重复受偿不当，予以纠正。</a:t>
            </a:r>
            <a:r>
              <a:rPr lang="zh-CN" altLang="en-US" dirty="0" smtClean="0">
                <a:latin typeface="华文楷体" pitchFamily="2" charset="-122"/>
                <a:ea typeface="华文楷体" pitchFamily="2" charset="-122"/>
              </a:rPr>
              <a:t>保理商在债权人破产重整程序中分配到的款项，应在债务人应当支付给保理商的应付账款（包括逾期付款违约金）中冲抵。</a:t>
            </a:r>
            <a:endParaRPr lang="en-US" altLang="zh-CN" dirty="0">
              <a:latin typeface="华文楷体" pitchFamily="2" charset="-122"/>
              <a:ea typeface="华文楷体" pitchFamily="2" charset="-122"/>
            </a:endParaRPr>
          </a:p>
        </p:txBody>
      </p:sp>
    </p:spTree>
    <p:extLst>
      <p:ext uri="{BB962C8B-B14F-4D97-AF65-F5344CB8AC3E}">
        <p14:creationId xmlns:p14="http://schemas.microsoft.com/office/powerpoint/2010/main" val="1516221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ular Callout 10"/>
          <p:cNvSpPr/>
          <p:nvPr/>
        </p:nvSpPr>
        <p:spPr bwMode="auto">
          <a:xfrm>
            <a:off x="1178006" y="1340768"/>
            <a:ext cx="7462107" cy="3960440"/>
          </a:xfrm>
          <a:prstGeom prst="wedgeRoundRectCallout">
            <a:avLst>
              <a:gd name="adj1" fmla="val -54628"/>
              <a:gd name="adj2" fmla="val -2099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0" y="2135780"/>
            <a:ext cx="929056" cy="1006477"/>
          </a:xfrm>
          <a:prstGeom prst="rect">
            <a:avLst/>
          </a:prstGeom>
          <a:noFill/>
        </p:spPr>
      </p:pic>
      <p:sp>
        <p:nvSpPr>
          <p:cNvPr id="5"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案例启示</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6" name="Content Placeholder 2"/>
          <p:cNvSpPr txBox="1">
            <a:spLocks/>
          </p:cNvSpPr>
          <p:nvPr/>
        </p:nvSpPr>
        <p:spPr bwMode="auto">
          <a:xfrm>
            <a:off x="1213328" y="1738086"/>
            <a:ext cx="7072377" cy="3563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smtClean="0">
                <a:latin typeface="+mn-ea"/>
              </a:rPr>
              <a:t>案例启示</a:t>
            </a:r>
            <a:r>
              <a:rPr lang="en-US" altLang="zh-CN" sz="2000" b="1" dirty="0" smtClean="0">
                <a:latin typeface="+mn-ea"/>
              </a:rPr>
              <a:t>】</a:t>
            </a:r>
            <a:r>
              <a:rPr lang="zh-CN" altLang="en-US" sz="2000" b="1" dirty="0" smtClean="0">
                <a:latin typeface="+mn-ea"/>
              </a:rPr>
              <a:t>根据</a:t>
            </a:r>
            <a:r>
              <a:rPr lang="en-US" altLang="zh-CN" sz="2000" b="1" dirty="0" smtClean="0">
                <a:latin typeface="+mn-ea"/>
              </a:rPr>
              <a:t>《</a:t>
            </a:r>
            <a:r>
              <a:rPr lang="zh-CN" altLang="en-US" sz="2000" b="1" dirty="0" smtClean="0">
                <a:latin typeface="+mn-ea"/>
              </a:rPr>
              <a:t>民法典</a:t>
            </a:r>
            <a:r>
              <a:rPr lang="en-US" altLang="zh-CN" sz="2000" b="1" dirty="0" smtClean="0">
                <a:latin typeface="+mn-ea"/>
              </a:rPr>
              <a:t>》</a:t>
            </a:r>
            <a:r>
              <a:rPr lang="zh-CN" altLang="en-US" sz="2000" b="1" dirty="0">
                <a:latin typeface="+mn-ea"/>
              </a:rPr>
              <a:t>规定</a:t>
            </a:r>
            <a:r>
              <a:rPr lang="zh-CN" altLang="en-US" sz="2000" b="1" dirty="0" smtClean="0"/>
              <a:t>，</a:t>
            </a:r>
            <a:r>
              <a:rPr lang="zh-CN" altLang="en-US" sz="2000" dirty="0" smtClean="0"/>
              <a:t>有</a:t>
            </a:r>
            <a:r>
              <a:rPr lang="zh-CN" altLang="en-US" sz="2000" dirty="0"/>
              <a:t>追索权</a:t>
            </a:r>
            <a:r>
              <a:rPr lang="zh-CN" altLang="en-US" sz="2000" dirty="0" smtClean="0"/>
              <a:t>保理项下，</a:t>
            </a:r>
            <a:r>
              <a:rPr lang="zh-CN" altLang="en-US" sz="2000" dirty="0"/>
              <a:t>保理人可以向应收账款债权人主张返还保理融资款本息或者回购应收账款债权，也可以向应收账款债务人主张应收账款</a:t>
            </a:r>
            <a:r>
              <a:rPr lang="zh-CN" altLang="en-US" sz="2000" dirty="0" smtClean="0"/>
              <a:t>债权。但不应重复受偿。</a:t>
            </a:r>
            <a:endParaRPr lang="en-US" altLang="zh-CN" sz="2000" dirty="0" smtClean="0"/>
          </a:p>
          <a:p>
            <a:r>
              <a:rPr lang="zh-CN" altLang="en-US" sz="2000" dirty="0" smtClean="0">
                <a:solidFill>
                  <a:schemeClr val="tx1"/>
                </a:solidFill>
                <a:latin typeface="华文楷体" pitchFamily="2" charset="-122"/>
              </a:rPr>
              <a:t>本案中一审法院的认定或为个案，但二审法院合理改判保障了保理商的权益，具参考意义：</a:t>
            </a:r>
            <a:r>
              <a:rPr lang="zh-CN" altLang="en-US" sz="2000" dirty="0" smtClean="0">
                <a:latin typeface="华文楷体" pitchFamily="2" charset="-122"/>
              </a:rPr>
              <a:t>债权人破产重整，保理商申报债权并经破产法院裁定比例获得分配，保理商对债权人的</a:t>
            </a:r>
            <a:r>
              <a:rPr lang="zh-CN" altLang="zh-CN" sz="2000" dirty="0"/>
              <a:t>保理债权通过免除和比例清偿的方式已经抵偿</a:t>
            </a:r>
            <a:r>
              <a:rPr lang="zh-CN" altLang="zh-CN" sz="2000" dirty="0" smtClean="0"/>
              <a:t>完毕</a:t>
            </a:r>
            <a:r>
              <a:rPr lang="zh-CN" altLang="en-US" sz="2000" dirty="0" smtClean="0"/>
              <a:t>，保理商依旧可以向债务人主张应收账款债权，同时</a:t>
            </a:r>
            <a:r>
              <a:rPr lang="zh-CN" altLang="en-US" sz="2000" dirty="0" smtClean="0">
                <a:latin typeface="华文楷体" pitchFamily="2" charset="-122"/>
              </a:rPr>
              <a:t>保理</a:t>
            </a:r>
            <a:r>
              <a:rPr lang="zh-CN" altLang="en-US" sz="2000" dirty="0">
                <a:latin typeface="华文楷体" pitchFamily="2" charset="-122"/>
              </a:rPr>
              <a:t>商在债权人破产重整程序中分配到的款项，</a:t>
            </a:r>
            <a:r>
              <a:rPr lang="zh-CN" altLang="en-US" sz="2000" dirty="0" smtClean="0">
                <a:latin typeface="华文楷体" pitchFamily="2" charset="-122"/>
              </a:rPr>
              <a:t>应在债务人</a:t>
            </a:r>
            <a:r>
              <a:rPr lang="zh-CN" altLang="en-US" sz="2000" dirty="0">
                <a:latin typeface="华文楷体" pitchFamily="2" charset="-122"/>
              </a:rPr>
              <a:t>应当支付给保理商的应付</a:t>
            </a:r>
            <a:r>
              <a:rPr lang="zh-CN" altLang="en-US" sz="2000" dirty="0" smtClean="0">
                <a:latin typeface="华文楷体" pitchFamily="2" charset="-122"/>
              </a:rPr>
              <a:t>账款中进行冲</a:t>
            </a:r>
            <a:r>
              <a:rPr lang="zh-CN" altLang="en-US" sz="2000" dirty="0">
                <a:latin typeface="华文楷体" pitchFamily="2" charset="-122"/>
              </a:rPr>
              <a:t>抵</a:t>
            </a:r>
            <a:r>
              <a:rPr lang="zh-CN" altLang="en-US" sz="2000" dirty="0" smtClean="0">
                <a:latin typeface="华文楷体" pitchFamily="2" charset="-122"/>
              </a:rPr>
              <a:t>。</a:t>
            </a:r>
            <a:endParaRPr lang="en-US" altLang="zh-CN" sz="2000" dirty="0" smtClean="0">
              <a:latin typeface="华文楷体" pitchFamily="2" charset="-122"/>
            </a:endParaRPr>
          </a:p>
        </p:txBody>
      </p:sp>
    </p:spTree>
    <p:extLst>
      <p:ext uri="{BB962C8B-B14F-4D97-AF65-F5344CB8AC3E}">
        <p14:creationId xmlns:p14="http://schemas.microsoft.com/office/powerpoint/2010/main" val="4240640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2" y="1940641"/>
            <a:ext cx="7272808" cy="2308324"/>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保理判例研读（二）</a:t>
            </a:r>
            <a:endParaRPr lang="en-US" altLang="zh-CN" sz="2400" b="1" dirty="0" smtClean="0">
              <a:latin typeface="华文楷体" panose="02010600040101010101" pitchFamily="2" charset="-122"/>
              <a:ea typeface="华文楷体" panose="02010600040101010101" pitchFamily="2" charset="-122"/>
            </a:endParaRPr>
          </a:p>
          <a:p>
            <a:endParaRPr lang="en-US" altLang="zh-CN" sz="2400" b="1" dirty="0" smtClean="0">
              <a:latin typeface="华文楷体" panose="02010600040101010101" pitchFamily="2" charset="-122"/>
              <a:ea typeface="华文楷体" panose="02010600040101010101" pitchFamily="2" charset="-122"/>
            </a:endParaRPr>
          </a:p>
          <a:p>
            <a:r>
              <a:rPr lang="zh-CN" altLang="en-US" sz="2400" dirty="0">
                <a:latin typeface="华文楷体" panose="02010600040101010101" pitchFamily="2" charset="-122"/>
                <a:ea typeface="华文楷体" panose="02010600040101010101" pitchFamily="2" charset="-122"/>
              </a:rPr>
              <a:t>应收账款债务人接到应收账款转让通知后，应收账款债权人与债务人无正当理由协商变更或者终止基础交易合同，对保理人产生不利影响的，对保理人不发生效力。</a:t>
            </a:r>
          </a:p>
        </p:txBody>
      </p:sp>
      <p:grpSp>
        <p:nvGrpSpPr>
          <p:cNvPr id="10" name="组合 9"/>
          <p:cNvGrpSpPr/>
          <p:nvPr/>
        </p:nvGrpSpPr>
        <p:grpSpPr>
          <a:xfrm>
            <a:off x="2627784" y="5208038"/>
            <a:ext cx="3600400" cy="1101282"/>
            <a:chOff x="2051720" y="230492"/>
            <a:chExt cx="5256585" cy="1556857"/>
          </a:xfrm>
        </p:grpSpPr>
        <p:grpSp>
          <p:nvGrpSpPr>
            <p:cNvPr id="11" name="组合 10"/>
            <p:cNvGrpSpPr/>
            <p:nvPr/>
          </p:nvGrpSpPr>
          <p:grpSpPr>
            <a:xfrm>
              <a:off x="2051720" y="252383"/>
              <a:ext cx="5256585" cy="1534966"/>
              <a:chOff x="3440832" y="5241581"/>
              <a:chExt cx="4109171" cy="1172962"/>
            </a:xfrm>
          </p:grpSpPr>
          <p:pic>
            <p:nvPicPr>
              <p:cNvPr id="13"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11"/>
              <p:cNvGrpSpPr/>
              <p:nvPr/>
            </p:nvGrpSpPr>
            <p:grpSpPr>
              <a:xfrm>
                <a:off x="3948133" y="5999237"/>
                <a:ext cx="3038837" cy="415306"/>
                <a:chOff x="3902497" y="6016112"/>
                <a:chExt cx="2949028" cy="415306"/>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4" name="图片 23"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2"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64043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4420" y="2"/>
            <a:ext cx="7643446"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9" name="竖卷形 10"/>
          <p:cNvSpPr/>
          <p:nvPr/>
        </p:nvSpPr>
        <p:spPr bwMode="auto">
          <a:xfrm>
            <a:off x="7920886" y="2276878"/>
            <a:ext cx="1259632" cy="2664295"/>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zh-CN" dirty="0"/>
              <a:t>(2017)鄂民终</a:t>
            </a:r>
            <a:r>
              <a:rPr lang="zh-CN" altLang="zh-CN" dirty="0" smtClean="0"/>
              <a:t>33</a:t>
            </a:r>
            <a:r>
              <a:rPr lang="en-US" altLang="zh-CN" dirty="0" smtClean="0"/>
              <a:t>XX</a:t>
            </a:r>
            <a:r>
              <a:rPr lang="zh-CN" altLang="zh-CN" dirty="0" smtClean="0"/>
              <a:t>号</a:t>
            </a:r>
            <a:r>
              <a:rPr lang="en-US" altLang="zh-CN" dirty="0" smtClean="0"/>
              <a:t>/</a:t>
            </a:r>
            <a:r>
              <a:rPr lang="zh-CN" altLang="en-US" dirty="0"/>
              <a:t>（</a:t>
            </a:r>
            <a:r>
              <a:rPr lang="en-US" altLang="zh-CN" dirty="0"/>
              <a:t>2016</a:t>
            </a:r>
            <a:r>
              <a:rPr lang="zh-CN" altLang="en-US" dirty="0"/>
              <a:t>）鄂</a:t>
            </a:r>
            <a:r>
              <a:rPr lang="en-US" altLang="zh-CN" dirty="0"/>
              <a:t>01</a:t>
            </a:r>
            <a:r>
              <a:rPr lang="zh-CN" altLang="en-US" dirty="0"/>
              <a:t>民初</a:t>
            </a:r>
            <a:r>
              <a:rPr lang="en-US" altLang="zh-CN" dirty="0" smtClean="0"/>
              <a:t>12XX</a:t>
            </a:r>
            <a:r>
              <a:rPr lang="zh-CN" altLang="en-US" dirty="0" smtClean="0"/>
              <a:t>号</a:t>
            </a:r>
            <a:endParaRPr kumimoji="0" lang="zh-CN" altLang="en-US" sz="2400" b="1" i="0" u="none" strike="noStrike" cap="none" normalizeH="0" baseline="0" dirty="0" smtClean="0">
              <a:ln>
                <a:noFill/>
              </a:ln>
              <a:solidFill>
                <a:srgbClr val="FF0000"/>
              </a:solidFill>
              <a:effectLst/>
              <a:latin typeface="Arial" pitchFamily="34" charset="0"/>
              <a:ea typeface="华文楷体" pitchFamily="2" charset="-122"/>
            </a:endParaRPr>
          </a:p>
        </p:txBody>
      </p:sp>
      <p:sp>
        <p:nvSpPr>
          <p:cNvPr id="13" name="Rounded Rectangular Callout 10"/>
          <p:cNvSpPr/>
          <p:nvPr/>
        </p:nvSpPr>
        <p:spPr bwMode="auto">
          <a:xfrm>
            <a:off x="107510" y="764704"/>
            <a:ext cx="7632848" cy="5976663"/>
          </a:xfrm>
          <a:prstGeom prst="wedgeRoundRectCallout">
            <a:avLst>
              <a:gd name="adj1" fmla="val 52861"/>
              <a:gd name="adj2" fmla="val -13319"/>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7" name="Content Placeholder 2"/>
          <p:cNvSpPr txBox="1">
            <a:spLocks/>
          </p:cNvSpPr>
          <p:nvPr/>
        </p:nvSpPr>
        <p:spPr bwMode="auto">
          <a:xfrm>
            <a:off x="323528" y="908724"/>
            <a:ext cx="7344816" cy="583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mn-ea"/>
              </a:rPr>
              <a:t>【</a:t>
            </a:r>
            <a:r>
              <a:rPr lang="zh-CN" altLang="en-US" sz="1800" b="1" dirty="0" smtClean="0">
                <a:latin typeface="+mn-ea"/>
              </a:rPr>
              <a:t>基本案情</a:t>
            </a:r>
            <a:r>
              <a:rPr lang="en-US" altLang="zh-CN" sz="1800" dirty="0" smtClean="0">
                <a:latin typeface="+mn-ea"/>
              </a:rPr>
              <a:t>】</a:t>
            </a:r>
            <a:r>
              <a:rPr lang="zh-CN" altLang="en-US" sz="1800" dirty="0" smtClean="0">
                <a:latin typeface="+mn-ea"/>
              </a:rPr>
              <a:t>债权人将对债务人的应收账款转让给保理商并申请保理融资，</a:t>
            </a:r>
            <a:r>
              <a:rPr lang="en-US" altLang="zh-CN" sz="1800" dirty="0">
                <a:latin typeface="华文楷体" pitchFamily="2" charset="-122"/>
              </a:rPr>
              <a:t>2014</a:t>
            </a:r>
            <a:r>
              <a:rPr lang="zh-CN" altLang="en-US" sz="1800" dirty="0">
                <a:latin typeface="华文楷体" pitchFamily="2" charset="-122"/>
              </a:rPr>
              <a:t>年</a:t>
            </a:r>
            <a:r>
              <a:rPr lang="en-US" altLang="zh-CN" sz="1800" dirty="0">
                <a:latin typeface="华文楷体" pitchFamily="2" charset="-122"/>
              </a:rPr>
              <a:t>12</a:t>
            </a:r>
            <a:r>
              <a:rPr lang="zh-CN" altLang="en-US" sz="1800" dirty="0" smtClean="0">
                <a:latin typeface="华文楷体" pitchFamily="2" charset="-122"/>
              </a:rPr>
              <a:t>月起，债权人</a:t>
            </a:r>
            <a:r>
              <a:rPr lang="en-US" altLang="zh-CN" sz="1800" dirty="0" smtClean="0">
                <a:latin typeface="华文楷体" pitchFamily="2" charset="-122"/>
              </a:rPr>
              <a:t>/</a:t>
            </a:r>
            <a:r>
              <a:rPr lang="zh-CN" altLang="en-US" sz="1800" dirty="0" smtClean="0">
                <a:latin typeface="+mn-ea"/>
              </a:rPr>
              <a:t>保理商分多次将债权转让事项通过邮寄方式通知债务人，后债权人因经营不善停止经营，债务人便开始拒绝支付应付账款。保理商将债务人诉至法院，要求债务人支付</a:t>
            </a:r>
            <a:r>
              <a:rPr lang="en-US" altLang="zh-CN" sz="1800" dirty="0" smtClean="0">
                <a:latin typeface="华文楷体" pitchFamily="2" charset="-122"/>
              </a:rPr>
              <a:t>2885</a:t>
            </a:r>
            <a:r>
              <a:rPr lang="zh-CN" altLang="en-US" sz="1800" dirty="0" smtClean="0">
                <a:latin typeface="华文楷体" pitchFamily="2" charset="-122"/>
              </a:rPr>
              <a:t>万元应收账款</a:t>
            </a:r>
            <a:r>
              <a:rPr lang="zh-CN" altLang="en-US" sz="1800" dirty="0" smtClean="0">
                <a:latin typeface="+mn-ea"/>
              </a:rPr>
              <a:t>，</a:t>
            </a:r>
            <a:r>
              <a:rPr lang="zh-CN" altLang="en-US" sz="1800" b="1" dirty="0" smtClean="0">
                <a:latin typeface="+mn-ea"/>
              </a:rPr>
              <a:t>债务人抗辩根据修改后基础贸易合同享有抵销抗辩权。</a:t>
            </a:r>
            <a:endParaRPr lang="en-US" altLang="zh-CN" sz="1800" b="1" dirty="0" smtClean="0">
              <a:latin typeface="+mn-ea"/>
            </a:endParaRPr>
          </a:p>
          <a:p>
            <a:r>
              <a:rPr lang="en-US" altLang="zh-CN" sz="1800" dirty="0" smtClean="0">
                <a:latin typeface="+mn-ea"/>
              </a:rPr>
              <a:t>【</a:t>
            </a:r>
            <a:r>
              <a:rPr lang="zh-CN" altLang="en-US" sz="1800" b="1" dirty="0" smtClean="0">
                <a:latin typeface="+mn-ea"/>
              </a:rPr>
              <a:t>二审法院</a:t>
            </a:r>
            <a:r>
              <a:rPr lang="zh-CN" altLang="en-US" sz="1800" b="1" dirty="0">
                <a:latin typeface="+mn-ea"/>
              </a:rPr>
              <a:t>观点</a:t>
            </a:r>
            <a:r>
              <a:rPr lang="en-US" altLang="zh-CN" sz="1800" dirty="0" smtClean="0">
                <a:latin typeface="+mn-ea"/>
              </a:rPr>
              <a:t>】</a:t>
            </a:r>
          </a:p>
          <a:p>
            <a:pPr lvl="1"/>
            <a:r>
              <a:rPr lang="zh-CN" altLang="en-US" sz="1800" dirty="0" smtClean="0">
                <a:latin typeface="+mn-ea"/>
              </a:rPr>
              <a:t>在</a:t>
            </a:r>
            <a:r>
              <a:rPr lang="zh-CN" altLang="en-US" sz="1800" dirty="0">
                <a:latin typeface="+mn-ea"/>
              </a:rPr>
              <a:t>保理业务所涉债权转让关系背景下</a:t>
            </a:r>
            <a:r>
              <a:rPr lang="zh-CN" altLang="en-US" sz="1800" dirty="0" smtClean="0">
                <a:latin typeface="+mn-ea"/>
              </a:rPr>
              <a:t>，</a:t>
            </a:r>
            <a:r>
              <a:rPr lang="zh-CN" altLang="zh-CN" sz="1800" b="1" dirty="0" smtClean="0"/>
              <a:t>协商</a:t>
            </a:r>
            <a:r>
              <a:rPr lang="zh-CN" altLang="zh-CN" sz="1800" b="1" dirty="0"/>
              <a:t>变更基础合同应遵循如下限定条件：一、原则上，转让通知到达债务人后的基础合同变更不对保理商产生约束力；二、但如基础合同的变更不会从根本上影响保理合同目的实现，保理商因基础合同修改所受损失有向债权人的求偿权，该变更亦不属于债权人与债务人恶意串通损害保理商利益的情况，则该变更可对抗保理商</a:t>
            </a:r>
            <a:r>
              <a:rPr lang="zh-CN" altLang="zh-CN" sz="1800" b="1" dirty="0" smtClean="0"/>
              <a:t>。</a:t>
            </a:r>
            <a:endParaRPr lang="en-US" altLang="zh-CN" sz="1800" b="1" dirty="0" smtClean="0"/>
          </a:p>
          <a:p>
            <a:pPr lvl="1"/>
            <a:r>
              <a:rPr lang="zh-CN" altLang="en-US" sz="1800" dirty="0" smtClean="0"/>
              <a:t>本案中，债权人与债务人签署现金折让协议，债务人以提前付款为代价获得合理折扣优惠，法院认为该折让协议已经履行的，可以对抗保理商。</a:t>
            </a:r>
            <a:r>
              <a:rPr lang="zh-CN" altLang="en-US" sz="1800" b="1" dirty="0" smtClean="0"/>
              <a:t>但债务人在收到保理商债权转让通知后，于</a:t>
            </a:r>
            <a:r>
              <a:rPr lang="zh-CN" altLang="zh-CN" sz="1800" b="1" dirty="0" smtClean="0"/>
              <a:t>2015年1月</a:t>
            </a:r>
            <a:r>
              <a:rPr lang="zh-CN" altLang="en-US" sz="1800" b="1" dirty="0" smtClean="0"/>
              <a:t>与债权人新签署的基础交易合同约定对保理商不利的抵销权条款，且债务人未举证证明保理商已知悉新的基础交易合同内容，超出保理商受让应收账款的信赖利益，并从根本上动摇了保理商合同目的的实现</a:t>
            </a:r>
            <a:r>
              <a:rPr lang="zh-CN" altLang="en-US" sz="1800" dirty="0" smtClean="0"/>
              <a:t>，因此该</a:t>
            </a:r>
            <a:r>
              <a:rPr lang="zh-CN" altLang="en-US" sz="1800" dirty="0"/>
              <a:t>抵销</a:t>
            </a:r>
            <a:r>
              <a:rPr lang="zh-CN" altLang="en-US" sz="1800" dirty="0" smtClean="0"/>
              <a:t>权条款在债权人和债务人之间有效，但不能对抗保理商。</a:t>
            </a:r>
            <a:endParaRPr lang="zh-CN" altLang="en-US" sz="1800" dirty="0">
              <a:latin typeface="+mn-ea"/>
            </a:endParaRPr>
          </a:p>
        </p:txBody>
      </p:sp>
    </p:spTree>
    <p:extLst>
      <p:ext uri="{BB962C8B-B14F-4D97-AF65-F5344CB8AC3E}">
        <p14:creationId xmlns:p14="http://schemas.microsoft.com/office/powerpoint/2010/main" val="4177500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547664" y="1052736"/>
            <a:ext cx="7072377"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a:latin typeface="+mn-ea"/>
              </a:rPr>
              <a:t>案例</a:t>
            </a:r>
            <a:r>
              <a:rPr lang="zh-CN" altLang="en-US" sz="2000" b="1" dirty="0" smtClean="0">
                <a:latin typeface="+mn-ea"/>
              </a:rPr>
              <a:t>启示</a:t>
            </a:r>
            <a:r>
              <a:rPr lang="en-US" altLang="zh-CN" sz="2000" dirty="0" smtClean="0">
                <a:latin typeface="+mn-ea"/>
              </a:rPr>
              <a:t>】</a:t>
            </a:r>
            <a:r>
              <a:rPr lang="zh-CN" altLang="en-US" sz="2000" dirty="0" smtClean="0">
                <a:latin typeface="+mn-ea"/>
              </a:rPr>
              <a:t>根据</a:t>
            </a:r>
            <a:r>
              <a:rPr lang="en-US" altLang="zh-CN" sz="2000" dirty="0" smtClean="0">
                <a:latin typeface="+mn-ea"/>
              </a:rPr>
              <a:t>《</a:t>
            </a:r>
            <a:r>
              <a:rPr lang="zh-CN" altLang="en-US" sz="2000" dirty="0" smtClean="0">
                <a:latin typeface="+mn-ea"/>
              </a:rPr>
              <a:t>中华人民共和国民法典</a:t>
            </a:r>
            <a:r>
              <a:rPr lang="en-US" altLang="zh-CN" sz="2000" dirty="0" smtClean="0">
                <a:latin typeface="+mn-ea"/>
              </a:rPr>
              <a:t>》</a:t>
            </a:r>
            <a:r>
              <a:rPr lang="zh-CN" altLang="zh-CN" sz="2000" dirty="0"/>
              <a:t>第七百六十五</a:t>
            </a:r>
            <a:r>
              <a:rPr lang="zh-CN" altLang="zh-CN" sz="2000" b="1" dirty="0"/>
              <a:t>条</a:t>
            </a:r>
            <a:r>
              <a:rPr lang="en-US" altLang="zh-CN" sz="2000" b="1" dirty="0"/>
              <a:t>   </a:t>
            </a:r>
            <a:r>
              <a:rPr lang="zh-CN" altLang="zh-CN" sz="2000" dirty="0"/>
              <a:t>应收账款债务人接到应收账款转让通知后，应收账款债权人与债务人无正当理由协商变更或者终止基础交易合同，对保理人产生不利影响的，对保理人不发生效力</a:t>
            </a:r>
            <a:r>
              <a:rPr lang="zh-CN" altLang="zh-CN" sz="2000" dirty="0" smtClean="0"/>
              <a:t>。</a:t>
            </a:r>
            <a:endParaRPr lang="en-US" altLang="zh-CN" sz="2000" dirty="0" smtClean="0"/>
          </a:p>
          <a:p>
            <a:r>
              <a:rPr lang="zh-CN" altLang="en-US" sz="2000" dirty="0">
                <a:latin typeface="+mn-ea"/>
              </a:rPr>
              <a:t>本</a:t>
            </a:r>
            <a:r>
              <a:rPr lang="zh-CN" altLang="en-US" sz="2000" dirty="0" smtClean="0">
                <a:latin typeface="+mn-ea"/>
              </a:rPr>
              <a:t>案判决虽然</a:t>
            </a:r>
            <a:r>
              <a:rPr lang="zh-CN" altLang="en-US" sz="2000" dirty="0">
                <a:latin typeface="+mn-ea"/>
              </a:rPr>
              <a:t>是在民法典颁布</a:t>
            </a:r>
            <a:r>
              <a:rPr lang="zh-CN" altLang="en-US" sz="2000" dirty="0" smtClean="0">
                <a:latin typeface="+mn-ea"/>
              </a:rPr>
              <a:t>前作出，但法院观点与民法典相关规定一致，且法院说理充分合理，具有一定的实操参考价值：</a:t>
            </a:r>
            <a:endParaRPr lang="en-US" altLang="zh-CN" sz="2000" dirty="0" smtClean="0">
              <a:latin typeface="+mn-ea"/>
            </a:endParaRPr>
          </a:p>
          <a:p>
            <a:pPr lvl="1"/>
            <a:r>
              <a:rPr lang="en-US" altLang="zh-CN" sz="2000" dirty="0" smtClean="0">
                <a:latin typeface="+mn-ea"/>
              </a:rPr>
              <a:t>1</a:t>
            </a:r>
            <a:r>
              <a:rPr lang="zh-CN" altLang="en-US" sz="2000" dirty="0" smtClean="0">
                <a:latin typeface="+mn-ea"/>
              </a:rPr>
              <a:t>、</a:t>
            </a:r>
            <a:r>
              <a:rPr lang="zh-CN" altLang="en-US" sz="2000" dirty="0" smtClean="0"/>
              <a:t>债务人以提前</a:t>
            </a:r>
            <a:r>
              <a:rPr lang="zh-CN" altLang="en-US" sz="2000" dirty="0"/>
              <a:t>付款为</a:t>
            </a:r>
            <a:r>
              <a:rPr lang="zh-CN" altLang="en-US" sz="2000" dirty="0" smtClean="0"/>
              <a:t>代价获得付款合理折扣优惠的，或不属于债权人与债务人无正当理由协商变更基础交易合同。实操中</a:t>
            </a:r>
            <a:r>
              <a:rPr lang="zh-CN" altLang="en-US" sz="2000" dirty="0" smtClean="0">
                <a:solidFill>
                  <a:schemeClr val="tx1"/>
                </a:solidFill>
              </a:rPr>
              <a:t>保理商应注意在前期尽调及后期回款监管环节对折扣情况进行把控，并通过对放款比例的合理控制防范风险</a:t>
            </a:r>
            <a:r>
              <a:rPr lang="zh-CN" altLang="en-US" sz="2000" dirty="0" smtClean="0"/>
              <a:t>；</a:t>
            </a:r>
            <a:endParaRPr lang="en-US" altLang="zh-CN" sz="2000" dirty="0" smtClean="0"/>
          </a:p>
          <a:p>
            <a:pPr lvl="1"/>
            <a:r>
              <a:rPr lang="en-US" altLang="zh-CN" sz="2000" dirty="0" smtClean="0"/>
              <a:t>2</a:t>
            </a:r>
            <a:r>
              <a:rPr lang="zh-CN" altLang="en-US" sz="2000" dirty="0" smtClean="0"/>
              <a:t>、债务人在收到应收账款转让通知后，无正当理由变更基础交易合同对保理商产生不利影响，该变更合同在债权人和债务人之间有效，但不能对抗保理商。</a:t>
            </a:r>
            <a:endParaRPr lang="zh-CN" altLang="en-US" sz="2000" dirty="0">
              <a:latin typeface="+mn-ea"/>
            </a:endParaRPr>
          </a:p>
        </p:txBody>
      </p:sp>
      <p:sp>
        <p:nvSpPr>
          <p:cNvPr id="3" name="Rounded Rectangular Callout 10"/>
          <p:cNvSpPr/>
          <p:nvPr/>
        </p:nvSpPr>
        <p:spPr bwMode="auto">
          <a:xfrm>
            <a:off x="1259638" y="908720"/>
            <a:ext cx="7462107" cy="5184576"/>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35496" y="2135781"/>
            <a:ext cx="929056" cy="1006477"/>
          </a:xfrm>
          <a:prstGeom prst="rect">
            <a:avLst/>
          </a:prstGeom>
          <a:noFill/>
        </p:spPr>
      </p:pic>
      <p:sp>
        <p:nvSpPr>
          <p:cNvPr id="5"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62074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2060848"/>
            <a:ext cx="6912768" cy="1569660"/>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保理判例研读（三）</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p>
          <a:p>
            <a:r>
              <a:rPr lang="zh-CN" altLang="en-US" sz="2400" dirty="0" smtClean="0">
                <a:latin typeface="华文楷体" panose="02010600040101010101" pitchFamily="2" charset="-122"/>
                <a:ea typeface="华文楷体" panose="02010600040101010101" pitchFamily="2" charset="-122"/>
              </a:rPr>
              <a:t>债权人与债务人付款方式为滚动付款情形下应收账款金额的确认</a:t>
            </a:r>
            <a:endParaRPr lang="zh-CN" altLang="en-US" sz="2400" dirty="0">
              <a:latin typeface="华文楷体" panose="02010600040101010101" pitchFamily="2" charset="-122"/>
              <a:ea typeface="华文楷体" panose="02010600040101010101" pitchFamily="2" charset="-122"/>
            </a:endParaRPr>
          </a:p>
        </p:txBody>
      </p:sp>
      <p:grpSp>
        <p:nvGrpSpPr>
          <p:cNvPr id="15" name="组合 14"/>
          <p:cNvGrpSpPr/>
          <p:nvPr/>
        </p:nvGrpSpPr>
        <p:grpSpPr>
          <a:xfrm>
            <a:off x="2627784" y="520803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05114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判例研读（三）</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6" name="竖卷形 10"/>
          <p:cNvSpPr/>
          <p:nvPr/>
        </p:nvSpPr>
        <p:spPr bwMode="auto">
          <a:xfrm>
            <a:off x="8100398" y="2150858"/>
            <a:ext cx="1042775" cy="2988332"/>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zh-CN" dirty="0"/>
              <a:t>(2017)鄂民终</a:t>
            </a:r>
            <a:r>
              <a:rPr lang="zh-CN" altLang="zh-CN" dirty="0" smtClean="0"/>
              <a:t>33</a:t>
            </a:r>
            <a:r>
              <a:rPr lang="en-US" altLang="zh-CN" dirty="0" smtClean="0"/>
              <a:t>xx</a:t>
            </a:r>
            <a:r>
              <a:rPr lang="zh-CN" altLang="zh-CN" dirty="0" smtClean="0"/>
              <a:t>号</a:t>
            </a:r>
            <a:r>
              <a:rPr lang="en-US" altLang="zh-CN" dirty="0"/>
              <a:t>/</a:t>
            </a:r>
            <a:r>
              <a:rPr lang="zh-CN" altLang="en-US" dirty="0"/>
              <a:t>（</a:t>
            </a:r>
            <a:r>
              <a:rPr lang="en-US" altLang="zh-CN" dirty="0"/>
              <a:t>2016</a:t>
            </a:r>
            <a:r>
              <a:rPr lang="zh-CN" altLang="en-US" dirty="0"/>
              <a:t>）鄂</a:t>
            </a:r>
            <a:r>
              <a:rPr lang="en-US" altLang="zh-CN" dirty="0"/>
              <a:t>01</a:t>
            </a:r>
            <a:r>
              <a:rPr lang="zh-CN" altLang="en-US" dirty="0"/>
              <a:t>民初</a:t>
            </a:r>
            <a:r>
              <a:rPr lang="en-US" altLang="zh-CN" dirty="0"/>
              <a:t>12 xx</a:t>
            </a:r>
            <a:r>
              <a:rPr lang="zh-CN" altLang="en-US" dirty="0" smtClean="0"/>
              <a:t>号</a:t>
            </a:r>
            <a:endParaRPr lang="zh-CN" altLang="en-US" sz="2400" b="1" dirty="0">
              <a:solidFill>
                <a:srgbClr val="FF0000"/>
              </a:solidFill>
              <a:latin typeface="Arial" pitchFamily="34" charset="0"/>
              <a:ea typeface="华文楷体" pitchFamily="2" charset="-122"/>
            </a:endParaRPr>
          </a:p>
        </p:txBody>
      </p:sp>
      <p:sp>
        <p:nvSpPr>
          <p:cNvPr id="7" name="Rounded Rectangular Callout 10"/>
          <p:cNvSpPr/>
          <p:nvPr/>
        </p:nvSpPr>
        <p:spPr bwMode="auto">
          <a:xfrm>
            <a:off x="214424" y="836712"/>
            <a:ext cx="7741951" cy="5832648"/>
          </a:xfrm>
          <a:prstGeom prst="wedgeRoundRectCallout">
            <a:avLst>
              <a:gd name="adj1" fmla="val 53915"/>
              <a:gd name="adj2" fmla="val -1219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pitchFamily="34" charset="0"/>
              <a:ea typeface="华文楷体" pitchFamily="2" charset="-122"/>
            </a:endParaRPr>
          </a:p>
        </p:txBody>
      </p:sp>
      <p:sp>
        <p:nvSpPr>
          <p:cNvPr id="8" name="Content Placeholder 2"/>
          <p:cNvSpPr txBox="1">
            <a:spLocks/>
          </p:cNvSpPr>
          <p:nvPr/>
        </p:nvSpPr>
        <p:spPr bwMode="auto">
          <a:xfrm>
            <a:off x="358436" y="1052736"/>
            <a:ext cx="7453924"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华文楷体" panose="02010600040101010101" pitchFamily="2" charset="-122"/>
              </a:rPr>
              <a:t>【</a:t>
            </a:r>
            <a:r>
              <a:rPr lang="zh-CN" altLang="en-US" sz="1800" b="1" dirty="0" smtClean="0">
                <a:latin typeface="华文楷体" panose="02010600040101010101" pitchFamily="2" charset="-122"/>
              </a:rPr>
              <a:t>基本案情</a:t>
            </a:r>
            <a:r>
              <a:rPr lang="en-US" altLang="zh-CN" sz="1800" dirty="0" smtClean="0">
                <a:latin typeface="华文楷体" panose="02010600040101010101" pitchFamily="2" charset="-122"/>
              </a:rPr>
              <a:t>】</a:t>
            </a:r>
            <a:r>
              <a:rPr lang="zh-CN" altLang="zh-CN" sz="1800" dirty="0">
                <a:latin typeface="华文楷体" pitchFamily="2" charset="-122"/>
              </a:rPr>
              <a:t> </a:t>
            </a:r>
            <a:r>
              <a:rPr lang="zh-CN" altLang="zh-CN" sz="1800" dirty="0" smtClean="0">
                <a:latin typeface="华文楷体" pitchFamily="2" charset="-122"/>
              </a:rPr>
              <a:t>2013年</a:t>
            </a:r>
            <a:r>
              <a:rPr lang="zh-CN" altLang="en-US" sz="1800" dirty="0" smtClean="0">
                <a:latin typeface="华文楷体" pitchFamily="2" charset="-122"/>
              </a:rPr>
              <a:t>，债权人与债务人签订基础交易合同，约定供货付款方式为债务人下单</a:t>
            </a:r>
            <a:r>
              <a:rPr lang="en-US" altLang="zh-CN" sz="1800" dirty="0" smtClean="0">
                <a:latin typeface="华文楷体" panose="02010600040101010101" pitchFamily="2" charset="-122"/>
              </a:rPr>
              <a:t>-</a:t>
            </a:r>
            <a:r>
              <a:rPr lang="zh-CN" altLang="en-US" sz="1800" dirty="0" smtClean="0">
                <a:latin typeface="华文楷体" panose="02010600040101010101" pitchFamily="2" charset="-122"/>
              </a:rPr>
              <a:t>债权人供货</a:t>
            </a:r>
            <a:r>
              <a:rPr lang="en-US" altLang="zh-CN" sz="1800" dirty="0" smtClean="0">
                <a:latin typeface="华文楷体" panose="02010600040101010101" pitchFamily="2" charset="-122"/>
              </a:rPr>
              <a:t>-</a:t>
            </a:r>
            <a:r>
              <a:rPr lang="zh-CN" altLang="en-US" sz="1800" dirty="0" smtClean="0">
                <a:latin typeface="华文楷体" panose="02010600040101010101" pitchFamily="2" charset="-122"/>
              </a:rPr>
              <a:t>债权人开票</a:t>
            </a:r>
            <a:r>
              <a:rPr lang="en-US" altLang="zh-CN" sz="1800" dirty="0" smtClean="0">
                <a:latin typeface="华文楷体" panose="02010600040101010101" pitchFamily="2" charset="-122"/>
              </a:rPr>
              <a:t>-</a:t>
            </a:r>
            <a:r>
              <a:rPr lang="zh-CN" altLang="en-US" sz="1800" dirty="0" smtClean="0">
                <a:latin typeface="华文楷体" panose="02010600040101010101" pitchFamily="2" charset="-122"/>
              </a:rPr>
              <a:t>债务人支付六个月承兑汇票。</a:t>
            </a:r>
            <a:r>
              <a:rPr lang="en-US" altLang="zh-CN" sz="1800" dirty="0" smtClean="0">
                <a:latin typeface="华文楷体" pitchFamily="2" charset="-122"/>
              </a:rPr>
              <a:t>2014</a:t>
            </a:r>
            <a:r>
              <a:rPr lang="zh-CN" altLang="en-US" sz="1800" dirty="0" smtClean="0">
                <a:latin typeface="华文楷体" pitchFamily="2" charset="-122"/>
              </a:rPr>
              <a:t>年</a:t>
            </a:r>
            <a:r>
              <a:rPr lang="en-US" altLang="zh-CN" sz="1800" dirty="0" smtClean="0">
                <a:latin typeface="华文楷体" pitchFamily="2" charset="-122"/>
              </a:rPr>
              <a:t>12</a:t>
            </a:r>
            <a:r>
              <a:rPr lang="zh-CN" altLang="en-US" sz="1800" dirty="0" smtClean="0">
                <a:latin typeface="华文楷体" pitchFamily="2" charset="-122"/>
              </a:rPr>
              <a:t>月，债权人向保理商转让应收账款并申请保理融资，后</a:t>
            </a:r>
            <a:r>
              <a:rPr lang="zh-CN" altLang="en-US" sz="1800" dirty="0">
                <a:latin typeface="华文楷体" pitchFamily="2" charset="-122"/>
              </a:rPr>
              <a:t>债权人因经营不善停止经营，</a:t>
            </a:r>
            <a:r>
              <a:rPr lang="zh-CN" altLang="en-US" sz="1800" dirty="0" smtClean="0">
                <a:latin typeface="华文楷体" pitchFamily="2" charset="-122"/>
              </a:rPr>
              <a:t>债务人拒绝</a:t>
            </a:r>
            <a:r>
              <a:rPr lang="zh-CN" altLang="en-US" sz="1800" dirty="0">
                <a:latin typeface="华文楷体" pitchFamily="2" charset="-122"/>
              </a:rPr>
              <a:t>支付应付账款。保理商将债务人诉至法院，要求债务人</a:t>
            </a:r>
            <a:r>
              <a:rPr lang="zh-CN" altLang="en-US" sz="1800" dirty="0" smtClean="0">
                <a:latin typeface="华文楷体" pitchFamily="2" charset="-122"/>
              </a:rPr>
              <a:t>支付应收</a:t>
            </a:r>
            <a:r>
              <a:rPr lang="zh-CN" altLang="en-US" sz="1800" dirty="0">
                <a:latin typeface="华文楷体" pitchFamily="2" charset="-122"/>
              </a:rPr>
              <a:t>账款，债务人抗辩</a:t>
            </a:r>
            <a:r>
              <a:rPr lang="zh-CN" altLang="en-US" sz="1800" dirty="0" smtClean="0">
                <a:latin typeface="华文楷体" pitchFamily="2" charset="-122"/>
              </a:rPr>
              <a:t>称</a:t>
            </a:r>
            <a:r>
              <a:rPr lang="zh-CN" altLang="en-US" sz="1800" b="1" dirty="0" smtClean="0">
                <a:latin typeface="华文楷体" pitchFamily="2" charset="-122"/>
              </a:rPr>
              <a:t>对部分应收账款，债权人并未按照基础交易合同的约定全面履行开票等合同义务，该部分货款并不属于应收账款。</a:t>
            </a:r>
            <a:r>
              <a:rPr lang="zh-CN" altLang="en-US" sz="1800" dirty="0" smtClean="0">
                <a:latin typeface="华文楷体" pitchFamily="2" charset="-122"/>
              </a:rPr>
              <a:t>一审中，保理商和债务人皆认可债务人与债权人</a:t>
            </a:r>
            <a:r>
              <a:rPr lang="zh-CN" altLang="zh-CN" sz="1800" dirty="0" smtClean="0">
                <a:latin typeface="华文楷体" pitchFamily="2" charset="-122"/>
              </a:rPr>
              <a:t>采取</a:t>
            </a:r>
            <a:r>
              <a:rPr lang="zh-CN" altLang="zh-CN" sz="1800" dirty="0">
                <a:latin typeface="华文楷体" pitchFamily="2" charset="-122"/>
              </a:rPr>
              <a:t>逐月发货、下月开票、滚动付款</a:t>
            </a:r>
            <a:r>
              <a:rPr lang="zh-CN" altLang="en-US" sz="1800" dirty="0">
                <a:latin typeface="华文楷体" pitchFamily="2" charset="-122"/>
              </a:rPr>
              <a:t>的方式履约，</a:t>
            </a:r>
            <a:r>
              <a:rPr lang="zh-CN" altLang="zh-CN" sz="1800" dirty="0">
                <a:latin typeface="华文楷体" pitchFamily="2" charset="-122"/>
              </a:rPr>
              <a:t>同期付款与前月供货及当月发票之间并不具有</a:t>
            </a:r>
            <a:r>
              <a:rPr lang="zh-CN" altLang="en-US" sz="1800" dirty="0">
                <a:latin typeface="华文楷体" pitchFamily="2" charset="-122"/>
              </a:rPr>
              <a:t>直接</a:t>
            </a:r>
            <a:r>
              <a:rPr lang="zh-CN" altLang="zh-CN" sz="1800" dirty="0">
                <a:latin typeface="华文楷体" pitchFamily="2" charset="-122"/>
              </a:rPr>
              <a:t>对应</a:t>
            </a:r>
            <a:r>
              <a:rPr lang="zh-CN" altLang="zh-CN" sz="1800" dirty="0" smtClean="0">
                <a:latin typeface="华文楷体" pitchFamily="2" charset="-122"/>
              </a:rPr>
              <a:t>关系</a:t>
            </a:r>
            <a:r>
              <a:rPr lang="zh-CN" altLang="en-US" sz="1800" dirty="0" smtClean="0">
                <a:latin typeface="华文楷体" pitchFamily="2" charset="-122"/>
              </a:rPr>
              <a:t>。</a:t>
            </a:r>
            <a:endParaRPr lang="en-US" altLang="zh-CN" sz="1800" dirty="0" smtClean="0">
              <a:latin typeface="华文楷体" panose="02010600040101010101" pitchFamily="2" charset="-122"/>
            </a:endParaRPr>
          </a:p>
          <a:p>
            <a:r>
              <a:rPr lang="en-US" altLang="zh-CN" sz="1800" dirty="0" smtClean="0">
                <a:latin typeface="华文楷体" panose="02010600040101010101" pitchFamily="2" charset="-122"/>
              </a:rPr>
              <a:t>【</a:t>
            </a:r>
            <a:r>
              <a:rPr lang="zh-CN" altLang="en-US" sz="1800" b="1" dirty="0">
                <a:latin typeface="华文楷体" panose="02010600040101010101" pitchFamily="2" charset="-122"/>
              </a:rPr>
              <a:t>二</a:t>
            </a:r>
            <a:r>
              <a:rPr lang="zh-CN" altLang="en-US" sz="1800" b="1" dirty="0" smtClean="0">
                <a:latin typeface="华文楷体" panose="02010600040101010101" pitchFamily="2" charset="-122"/>
              </a:rPr>
              <a:t>审法院</a:t>
            </a:r>
            <a:r>
              <a:rPr lang="zh-CN" altLang="en-US" sz="1800" b="1" dirty="0">
                <a:latin typeface="华文楷体" panose="02010600040101010101" pitchFamily="2" charset="-122"/>
              </a:rPr>
              <a:t>观点</a:t>
            </a:r>
            <a:r>
              <a:rPr lang="en-US" altLang="zh-CN" sz="1800" dirty="0" smtClean="0">
                <a:latin typeface="华文楷体" panose="02010600040101010101" pitchFamily="2" charset="-122"/>
              </a:rPr>
              <a:t>】</a:t>
            </a:r>
            <a:r>
              <a:rPr lang="zh-CN" altLang="zh-CN" sz="1800" b="1" u="sng" dirty="0" smtClean="0">
                <a:latin typeface="华文楷体" pitchFamily="2" charset="-122"/>
              </a:rPr>
              <a:t>区间</a:t>
            </a:r>
            <a:r>
              <a:rPr lang="zh-CN" altLang="zh-CN" sz="1800" b="1" u="sng" dirty="0">
                <a:latin typeface="华文楷体" pitchFamily="2" charset="-122"/>
              </a:rPr>
              <a:t>时段差额法</a:t>
            </a:r>
            <a:r>
              <a:rPr lang="zh-CN" altLang="zh-CN" sz="1800" dirty="0" smtClean="0">
                <a:latin typeface="华文楷体" pitchFamily="2" charset="-122"/>
              </a:rPr>
              <a:t>是</a:t>
            </a:r>
            <a:r>
              <a:rPr lang="zh-CN" altLang="zh-CN" sz="1800" dirty="0">
                <a:latin typeface="华文楷体" pitchFamily="2" charset="-122"/>
              </a:rPr>
              <a:t>指用某一时段区间内的供货额减去同时段付款额</a:t>
            </a:r>
            <a:r>
              <a:rPr lang="zh-CN" altLang="zh-CN" sz="1800" dirty="0" smtClean="0">
                <a:latin typeface="华文楷体" pitchFamily="2" charset="-122"/>
              </a:rPr>
              <a:t>，</a:t>
            </a:r>
            <a:r>
              <a:rPr lang="zh-CN" altLang="zh-CN" sz="1800" b="1" u="sng" dirty="0">
                <a:latin typeface="华文楷体" pitchFamily="2" charset="-122"/>
              </a:rPr>
              <a:t>总额累计差额法</a:t>
            </a:r>
            <a:r>
              <a:rPr lang="zh-CN" altLang="zh-CN" sz="1800" dirty="0" smtClean="0">
                <a:latin typeface="华文楷体" pitchFamily="2" charset="-122"/>
              </a:rPr>
              <a:t>是</a:t>
            </a:r>
            <a:r>
              <a:rPr lang="zh-CN" altLang="zh-CN" sz="1800" dirty="0">
                <a:latin typeface="华文楷体" pitchFamily="2" charset="-122"/>
              </a:rPr>
              <a:t>指全部供货总额减去全部已付款额，即应收款债权结算</a:t>
            </a:r>
            <a:r>
              <a:rPr lang="zh-CN" altLang="zh-CN" sz="1800" dirty="0" smtClean="0">
                <a:latin typeface="华文楷体" pitchFamily="2" charset="-122"/>
              </a:rPr>
              <a:t>余额</a:t>
            </a:r>
            <a:r>
              <a:rPr lang="zh-CN" altLang="en-US" sz="1800" dirty="0" smtClean="0">
                <a:latin typeface="华文楷体" pitchFamily="2" charset="-122"/>
              </a:rPr>
              <a:t>。</a:t>
            </a:r>
            <a:r>
              <a:rPr lang="zh-CN" altLang="en-US" sz="1800" b="1" dirty="0" smtClean="0">
                <a:latin typeface="华文楷体" pitchFamily="2" charset="-122"/>
              </a:rPr>
              <a:t>法院认为：一、</a:t>
            </a:r>
            <a:r>
              <a:rPr lang="zh-CN" altLang="en-US" sz="1800" b="1" dirty="0">
                <a:latin typeface="华文楷体" pitchFamily="2" charset="-122"/>
              </a:rPr>
              <a:t>债权人与债务人以实际履约方式变更了基础交易合同约定的供货付款</a:t>
            </a:r>
            <a:r>
              <a:rPr lang="zh-CN" altLang="en-US" sz="1800" b="1" dirty="0" smtClean="0">
                <a:latin typeface="华文楷体" pitchFamily="2" charset="-122"/>
              </a:rPr>
              <a:t>方式</a:t>
            </a:r>
            <a:r>
              <a:rPr lang="zh-CN" altLang="en-US" sz="1800" b="1" dirty="0">
                <a:latin typeface="华文楷体" pitchFamily="2" charset="-122"/>
              </a:rPr>
              <a:t>；</a:t>
            </a:r>
            <a:r>
              <a:rPr lang="zh-CN" altLang="en-US" sz="1800" b="1" dirty="0" smtClean="0">
                <a:latin typeface="华文楷体" pitchFamily="2" charset="-122"/>
              </a:rPr>
              <a:t>二、本案</a:t>
            </a:r>
            <a:r>
              <a:rPr lang="zh-CN" altLang="zh-CN" sz="1800" b="1" dirty="0" smtClean="0">
                <a:latin typeface="华文楷体" pitchFamily="2" charset="-122"/>
              </a:rPr>
              <a:t>现有</a:t>
            </a:r>
            <a:r>
              <a:rPr lang="zh-CN" altLang="zh-CN" sz="1800" b="1" dirty="0">
                <a:latin typeface="华文楷体" pitchFamily="2" charset="-122"/>
              </a:rPr>
              <a:t>证据无法对付款额对应的供货时段准确识别，同期付款与前月供货及当月发票之间均不具对应</a:t>
            </a:r>
            <a:r>
              <a:rPr lang="zh-CN" altLang="zh-CN" sz="1800" b="1" dirty="0" smtClean="0">
                <a:latin typeface="华文楷体" pitchFamily="2" charset="-122"/>
              </a:rPr>
              <a:t>关系</a:t>
            </a:r>
            <a:r>
              <a:rPr lang="zh-CN" altLang="en-US" sz="1800" b="1" dirty="0" smtClean="0">
                <a:latin typeface="华文楷体" pitchFamily="2" charset="-122"/>
              </a:rPr>
              <a:t>；三、即便存在对应</a:t>
            </a:r>
            <a:r>
              <a:rPr lang="zh-CN" altLang="en-US" sz="1800" b="1" dirty="0">
                <a:latin typeface="华文楷体" pitchFamily="2" charset="-122"/>
              </a:rPr>
              <a:t>关系，各时段依供货额减去同时段付款额计得的未付账款额在时间轴上表现为一个始终变动的曲线，区间差额法易导致双方诉请及抗辩的随意性和不确定性，并有事实主张或事实抗辩被泛化利用的</a:t>
            </a:r>
            <a:r>
              <a:rPr lang="zh-CN" altLang="en-US" sz="1800" b="1" dirty="0" smtClean="0">
                <a:latin typeface="华文楷体" pitchFamily="2" charset="-122"/>
              </a:rPr>
              <a:t>可能。采取总额累计差额法更为妥当。</a:t>
            </a:r>
            <a:r>
              <a:rPr lang="zh-CN" altLang="en-US" sz="1800" dirty="0" smtClean="0">
                <a:latin typeface="华文楷体" pitchFamily="2" charset="-122"/>
              </a:rPr>
              <a:t>应当以</a:t>
            </a:r>
            <a:r>
              <a:rPr lang="en-US" altLang="zh-CN" sz="1800" dirty="0" smtClean="0">
                <a:latin typeface="华文楷体" pitchFamily="2" charset="-122"/>
              </a:rPr>
              <a:t>2013</a:t>
            </a:r>
            <a:r>
              <a:rPr lang="zh-CN" altLang="en-US" sz="1800" dirty="0" smtClean="0">
                <a:latin typeface="华文楷体" pitchFamily="2" charset="-122"/>
              </a:rPr>
              <a:t>年债权人与债务人合作起至债权人停止供货产生的全部供货总额减去全部已付款额计算额本案应收账款金额。</a:t>
            </a:r>
            <a:endParaRPr lang="zh-CN" altLang="en-US" sz="1800" dirty="0">
              <a:latin typeface="华文楷体" panose="02010600040101010101" pitchFamily="2" charset="-122"/>
            </a:endParaRPr>
          </a:p>
        </p:txBody>
      </p:sp>
    </p:spTree>
    <p:extLst>
      <p:ext uri="{BB962C8B-B14F-4D97-AF65-F5344CB8AC3E}">
        <p14:creationId xmlns:p14="http://schemas.microsoft.com/office/powerpoint/2010/main" val="3515538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547664" y="1988840"/>
            <a:ext cx="6986414"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smtClean="0">
                <a:latin typeface="+mn-ea"/>
              </a:rPr>
              <a:t>案例启示</a:t>
            </a:r>
            <a:r>
              <a:rPr lang="en-US" altLang="zh-CN" sz="2000" dirty="0" smtClean="0">
                <a:latin typeface="+mn-ea"/>
              </a:rPr>
              <a:t>】</a:t>
            </a:r>
            <a:r>
              <a:rPr lang="zh-CN" altLang="en-US" sz="2000" dirty="0" smtClean="0">
                <a:latin typeface="+mn-ea"/>
              </a:rPr>
              <a:t>债权人与债务人采取</a:t>
            </a:r>
            <a:r>
              <a:rPr lang="zh-CN" altLang="zh-CN" sz="2000" dirty="0" smtClean="0"/>
              <a:t>逐月</a:t>
            </a:r>
            <a:r>
              <a:rPr lang="zh-CN" altLang="zh-CN" sz="2000" dirty="0"/>
              <a:t>发货、下月开票、滚动付款</a:t>
            </a:r>
            <a:r>
              <a:rPr lang="zh-CN" altLang="en-US" sz="2000" dirty="0"/>
              <a:t>的</a:t>
            </a:r>
            <a:r>
              <a:rPr lang="zh-CN" altLang="en-US" sz="2000" dirty="0" smtClean="0"/>
              <a:t>方式</a:t>
            </a:r>
            <a:r>
              <a:rPr lang="zh-CN" altLang="en-US" sz="2000" dirty="0"/>
              <a:t>履约</a:t>
            </a:r>
            <a:r>
              <a:rPr lang="zh-CN" altLang="en-US" sz="2000" dirty="0" smtClean="0"/>
              <a:t>，债务人支付应付账款对应</a:t>
            </a:r>
            <a:r>
              <a:rPr lang="zh-CN" altLang="en-US" sz="2000" dirty="0"/>
              <a:t>的供货</a:t>
            </a:r>
            <a:r>
              <a:rPr lang="zh-CN" altLang="en-US" sz="2000" dirty="0" smtClean="0"/>
              <a:t>时段无法明确确认，导致保理商受让的应收账款产生较大不确定性，保理商在主张应收账款债权时，如使用</a:t>
            </a:r>
            <a:r>
              <a:rPr lang="zh-CN" altLang="zh-CN" sz="2000" dirty="0"/>
              <a:t>总额累计差额</a:t>
            </a:r>
            <a:r>
              <a:rPr lang="zh-CN" altLang="zh-CN" sz="2000" dirty="0" smtClean="0"/>
              <a:t>法</a:t>
            </a:r>
            <a:r>
              <a:rPr lang="zh-CN" altLang="en-US" sz="2000" dirty="0" smtClean="0"/>
              <a:t>计算应收账款，不仅较大地加重了保理商的举证责任，还可能导致保理商获偿金额不足。</a:t>
            </a:r>
            <a:endParaRPr lang="en-US" altLang="zh-CN" sz="2000" dirty="0" smtClean="0"/>
          </a:p>
          <a:p>
            <a:pPr marL="344487" lvl="1" indent="0">
              <a:buNone/>
            </a:pPr>
            <a:r>
              <a:rPr lang="en-US" altLang="zh-CN" sz="2000" dirty="0"/>
              <a:t> </a:t>
            </a:r>
            <a:r>
              <a:rPr lang="en-US" altLang="zh-CN" sz="2000" dirty="0" smtClean="0"/>
              <a:t>      </a:t>
            </a:r>
            <a:r>
              <a:rPr lang="zh-CN" altLang="en-US" sz="2000" b="1" dirty="0" smtClean="0"/>
              <a:t>保理商开展保理融资业务时，应注意在前期尽调环节，审核基础交易合同约定与实际供货付款方式的差异，遇到应付账款与供货时段无法对应时，应要求债权人与债务人进行阶段性（月度</a:t>
            </a:r>
            <a:r>
              <a:rPr lang="en-US" altLang="zh-CN" sz="2000" b="1" dirty="0" smtClean="0"/>
              <a:t>/</a:t>
            </a:r>
            <a:r>
              <a:rPr lang="zh-CN" altLang="en-US" sz="2000" b="1" dirty="0" smtClean="0"/>
              <a:t>季度）对账，确保受让的应收账款金额足以覆盖保理融资本息及相关费用。</a:t>
            </a:r>
            <a:endParaRPr lang="zh-CN" altLang="en-US" sz="2000" b="1" dirty="0">
              <a:latin typeface="+mn-ea"/>
            </a:endParaRPr>
          </a:p>
        </p:txBody>
      </p:sp>
      <p:sp>
        <p:nvSpPr>
          <p:cNvPr id="3" name="Rounded Rectangular Callout 10"/>
          <p:cNvSpPr/>
          <p:nvPr/>
        </p:nvSpPr>
        <p:spPr bwMode="auto">
          <a:xfrm>
            <a:off x="1321686" y="1700808"/>
            <a:ext cx="7426778" cy="4032448"/>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0" y="2135780"/>
            <a:ext cx="929056" cy="1006477"/>
          </a:xfrm>
          <a:prstGeom prst="rect">
            <a:avLst/>
          </a:prstGeom>
          <a:noFill/>
        </p:spPr>
      </p:pic>
      <p:sp>
        <p:nvSpPr>
          <p:cNvPr id="5"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判例研读（三）</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195833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6477" y="2084657"/>
            <a:ext cx="6912768" cy="1200329"/>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保理判例研读（四）</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p>
          <a:p>
            <a:r>
              <a:rPr lang="zh-CN" altLang="en-US" sz="2400" dirty="0" smtClean="0">
                <a:latin typeface="华文楷体" panose="02010600040101010101" pitchFamily="2" charset="-122"/>
                <a:ea typeface="华文楷体" panose="02010600040101010101" pitchFamily="2" charset="-122"/>
              </a:rPr>
              <a:t>邮寄方式通知债务人时应注意收件地址有效性</a:t>
            </a:r>
            <a:endParaRPr lang="zh-CN" altLang="en-US" sz="2400" dirty="0">
              <a:latin typeface="华文楷体" panose="02010600040101010101" pitchFamily="2" charset="-122"/>
              <a:ea typeface="华文楷体" panose="02010600040101010101" pitchFamily="2" charset="-122"/>
            </a:endParaRPr>
          </a:p>
        </p:txBody>
      </p:sp>
      <p:grpSp>
        <p:nvGrpSpPr>
          <p:cNvPr id="15" name="组合 14"/>
          <p:cNvGrpSpPr/>
          <p:nvPr/>
        </p:nvGrpSpPr>
        <p:grpSpPr>
          <a:xfrm>
            <a:off x="2627784" y="520803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95195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判例研读（四）</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6" name="竖卷形 10"/>
          <p:cNvSpPr/>
          <p:nvPr/>
        </p:nvSpPr>
        <p:spPr bwMode="auto">
          <a:xfrm>
            <a:off x="7956377" y="2528900"/>
            <a:ext cx="1186791" cy="2484276"/>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zh-CN" dirty="0"/>
              <a:t>(2017)鄂民终</a:t>
            </a:r>
            <a:r>
              <a:rPr lang="zh-CN" altLang="zh-CN" dirty="0" smtClean="0"/>
              <a:t>33</a:t>
            </a:r>
            <a:r>
              <a:rPr lang="en-US" altLang="zh-CN" dirty="0" smtClean="0"/>
              <a:t>xx</a:t>
            </a:r>
            <a:r>
              <a:rPr lang="zh-CN" altLang="zh-CN" dirty="0" smtClean="0"/>
              <a:t>号</a:t>
            </a:r>
            <a:r>
              <a:rPr lang="en-US" altLang="zh-CN" dirty="0"/>
              <a:t>/</a:t>
            </a:r>
            <a:r>
              <a:rPr lang="zh-CN" altLang="en-US" dirty="0"/>
              <a:t>（</a:t>
            </a:r>
            <a:r>
              <a:rPr lang="en-US" altLang="zh-CN" dirty="0"/>
              <a:t>2016</a:t>
            </a:r>
            <a:r>
              <a:rPr lang="zh-CN" altLang="en-US" dirty="0"/>
              <a:t>）鄂</a:t>
            </a:r>
            <a:r>
              <a:rPr lang="en-US" altLang="zh-CN" dirty="0"/>
              <a:t>01</a:t>
            </a:r>
            <a:r>
              <a:rPr lang="zh-CN" altLang="en-US" dirty="0"/>
              <a:t>民初</a:t>
            </a:r>
            <a:r>
              <a:rPr lang="en-US" altLang="zh-CN" dirty="0"/>
              <a:t>12 xx</a:t>
            </a:r>
            <a:r>
              <a:rPr lang="zh-CN" altLang="en-US" dirty="0" smtClean="0"/>
              <a:t>号</a:t>
            </a:r>
            <a:endParaRPr lang="zh-CN" altLang="en-US" sz="2400" b="1" dirty="0">
              <a:solidFill>
                <a:srgbClr val="FF0000"/>
              </a:solidFill>
              <a:latin typeface="Arial" pitchFamily="34" charset="0"/>
              <a:ea typeface="华文楷体" pitchFamily="2" charset="-122"/>
            </a:endParaRPr>
          </a:p>
        </p:txBody>
      </p:sp>
      <p:sp>
        <p:nvSpPr>
          <p:cNvPr id="7" name="Rounded Rectangular Callout 10"/>
          <p:cNvSpPr/>
          <p:nvPr/>
        </p:nvSpPr>
        <p:spPr bwMode="auto">
          <a:xfrm>
            <a:off x="211174" y="1268760"/>
            <a:ext cx="7643442" cy="4896544"/>
          </a:xfrm>
          <a:prstGeom prst="wedgeRoundRectCallout">
            <a:avLst>
              <a:gd name="adj1" fmla="val 52026"/>
              <a:gd name="adj2" fmla="val -1219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pitchFamily="34" charset="0"/>
              <a:ea typeface="华文楷体" pitchFamily="2" charset="-122"/>
            </a:endParaRPr>
          </a:p>
        </p:txBody>
      </p:sp>
      <p:sp>
        <p:nvSpPr>
          <p:cNvPr id="8" name="Content Placeholder 2"/>
          <p:cNvSpPr txBox="1">
            <a:spLocks/>
          </p:cNvSpPr>
          <p:nvPr/>
        </p:nvSpPr>
        <p:spPr bwMode="auto">
          <a:xfrm>
            <a:off x="363735" y="1502786"/>
            <a:ext cx="7344816" cy="444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华文楷体" panose="02010600040101010101" pitchFamily="2" charset="-122"/>
              </a:rPr>
              <a:t>【</a:t>
            </a:r>
            <a:r>
              <a:rPr lang="zh-CN" altLang="en-US" sz="1800" b="1" dirty="0" smtClean="0">
                <a:latin typeface="华文楷体" panose="02010600040101010101" pitchFamily="2" charset="-122"/>
              </a:rPr>
              <a:t>基本案情</a:t>
            </a:r>
            <a:r>
              <a:rPr lang="en-US" altLang="zh-CN" sz="1800" dirty="0" smtClean="0">
                <a:latin typeface="华文楷体" panose="02010600040101010101" pitchFamily="2" charset="-122"/>
              </a:rPr>
              <a:t>】</a:t>
            </a:r>
            <a:r>
              <a:rPr lang="zh-CN" altLang="en-US" sz="1800" dirty="0">
                <a:latin typeface="华文楷体" pitchFamily="2" charset="-122"/>
              </a:rPr>
              <a:t>债权人将对债务人的应收账款转让给保理</a:t>
            </a:r>
            <a:r>
              <a:rPr lang="zh-CN" altLang="en-US" sz="1800" dirty="0" smtClean="0">
                <a:latin typeface="华文楷体" pitchFamily="2" charset="-122"/>
              </a:rPr>
              <a:t>商并申请融资，</a:t>
            </a:r>
            <a:r>
              <a:rPr lang="en-US" altLang="zh-CN" sz="1800" dirty="0" smtClean="0">
                <a:latin typeface="华文楷体" pitchFamily="2" charset="-122"/>
              </a:rPr>
              <a:t>2014</a:t>
            </a:r>
            <a:r>
              <a:rPr lang="zh-CN" altLang="en-US" sz="1800" dirty="0" smtClean="0">
                <a:latin typeface="华文楷体" pitchFamily="2" charset="-122"/>
              </a:rPr>
              <a:t>年</a:t>
            </a:r>
            <a:r>
              <a:rPr lang="en-US" altLang="zh-CN" sz="1800" dirty="0" smtClean="0">
                <a:latin typeface="华文楷体" pitchFamily="2" charset="-122"/>
              </a:rPr>
              <a:t>12</a:t>
            </a:r>
            <a:r>
              <a:rPr lang="zh-CN" altLang="en-US" sz="1800" dirty="0" smtClean="0">
                <a:latin typeface="华文楷体" pitchFamily="2" charset="-122"/>
              </a:rPr>
              <a:t>月起，债权人</a:t>
            </a:r>
            <a:r>
              <a:rPr lang="en-US" altLang="zh-CN" sz="1800" dirty="0" smtClean="0">
                <a:latin typeface="华文楷体" pitchFamily="2" charset="-122"/>
              </a:rPr>
              <a:t>/</a:t>
            </a:r>
            <a:r>
              <a:rPr lang="zh-CN" altLang="en-US" sz="1800" dirty="0" smtClean="0">
                <a:latin typeface="华文楷体" pitchFamily="2" charset="-122"/>
              </a:rPr>
              <a:t>保理</a:t>
            </a:r>
            <a:r>
              <a:rPr lang="zh-CN" altLang="en-US" sz="1800" dirty="0">
                <a:latin typeface="华文楷体" pitchFamily="2" charset="-122"/>
              </a:rPr>
              <a:t>商</a:t>
            </a:r>
            <a:r>
              <a:rPr lang="zh-CN" altLang="en-US" sz="1800" dirty="0" smtClean="0">
                <a:latin typeface="华文楷体" pitchFamily="2" charset="-122"/>
              </a:rPr>
              <a:t>将债权</a:t>
            </a:r>
            <a:r>
              <a:rPr lang="zh-CN" altLang="en-US" sz="1800" dirty="0">
                <a:latin typeface="华文楷体" pitchFamily="2" charset="-122"/>
              </a:rPr>
              <a:t>转让</a:t>
            </a:r>
            <a:r>
              <a:rPr lang="zh-CN" altLang="en-US" sz="1800" dirty="0" smtClean="0">
                <a:latin typeface="华文楷体" pitchFamily="2" charset="-122"/>
              </a:rPr>
              <a:t>事项分多次通过</a:t>
            </a:r>
            <a:r>
              <a:rPr lang="zh-CN" altLang="en-US" sz="1800" dirty="0">
                <a:latin typeface="华文楷体" pitchFamily="2" charset="-122"/>
              </a:rPr>
              <a:t>邮寄</a:t>
            </a:r>
            <a:r>
              <a:rPr lang="zh-CN" altLang="en-US" sz="1800" dirty="0" smtClean="0">
                <a:latin typeface="华文楷体" pitchFamily="2" charset="-122"/>
              </a:rPr>
              <a:t>方式</a:t>
            </a:r>
            <a:r>
              <a:rPr lang="zh-CN" altLang="en-US" sz="1800" dirty="0">
                <a:latin typeface="华文楷体" pitchFamily="2" charset="-122"/>
              </a:rPr>
              <a:t>寄</a:t>
            </a:r>
            <a:r>
              <a:rPr lang="zh-CN" altLang="en-US" sz="1800" dirty="0" smtClean="0">
                <a:latin typeface="华文楷体" pitchFamily="2" charset="-122"/>
              </a:rPr>
              <a:t>送给债务人，</a:t>
            </a:r>
            <a:r>
              <a:rPr lang="zh-CN" altLang="zh-CN" sz="1800" dirty="0"/>
              <a:t>并付费指令快递公司将签收单作返单</a:t>
            </a:r>
            <a:r>
              <a:rPr lang="zh-CN" altLang="zh-CN" sz="1800" dirty="0" smtClean="0"/>
              <a:t>处理</a:t>
            </a:r>
            <a:r>
              <a:rPr lang="zh-CN" altLang="zh-CN" sz="1800" dirty="0" smtClean="0">
                <a:latin typeface="华文楷体" pitchFamily="2" charset="-122"/>
              </a:rPr>
              <a:t>。</a:t>
            </a:r>
            <a:r>
              <a:rPr lang="zh-CN" altLang="en-US" sz="1800" dirty="0" smtClean="0">
                <a:latin typeface="华文楷体" pitchFamily="2" charset="-122"/>
              </a:rPr>
              <a:t>后</a:t>
            </a:r>
            <a:r>
              <a:rPr lang="zh-CN" altLang="en-US" sz="1800" dirty="0">
                <a:latin typeface="华文楷体" pitchFamily="2" charset="-122"/>
              </a:rPr>
              <a:t>债权人因经营不善停止经营，</a:t>
            </a:r>
            <a:r>
              <a:rPr lang="zh-CN" altLang="en-US" sz="1800" dirty="0" smtClean="0">
                <a:latin typeface="华文楷体" pitchFamily="2" charset="-122"/>
              </a:rPr>
              <a:t>债务人拒绝</a:t>
            </a:r>
            <a:r>
              <a:rPr lang="zh-CN" altLang="en-US" sz="1800" dirty="0">
                <a:latin typeface="华文楷体" pitchFamily="2" charset="-122"/>
              </a:rPr>
              <a:t>支付应付账款，保理</a:t>
            </a:r>
            <a:r>
              <a:rPr lang="zh-CN" altLang="en-US" sz="1800" dirty="0" smtClean="0">
                <a:latin typeface="华文楷体" pitchFamily="2" charset="-122"/>
              </a:rPr>
              <a:t>商将债务人诉至法院，</a:t>
            </a:r>
            <a:r>
              <a:rPr lang="zh-CN" altLang="en-US" sz="1800" dirty="0">
                <a:latin typeface="华文楷体" pitchFamily="2" charset="-122"/>
              </a:rPr>
              <a:t>要求债务人</a:t>
            </a:r>
            <a:r>
              <a:rPr lang="zh-CN" altLang="en-US" sz="1800" dirty="0" smtClean="0">
                <a:latin typeface="华文楷体" pitchFamily="2" charset="-122"/>
              </a:rPr>
              <a:t>支付应收账款。</a:t>
            </a:r>
            <a:r>
              <a:rPr lang="zh-CN" altLang="en-US" sz="1800" b="1" dirty="0" smtClean="0">
                <a:latin typeface="华文楷体" pitchFamily="2" charset="-122"/>
              </a:rPr>
              <a:t>债务人</a:t>
            </a:r>
            <a:r>
              <a:rPr lang="zh-CN" altLang="en-US" sz="1800" b="1" dirty="0">
                <a:latin typeface="华文楷体" pitchFamily="2" charset="-122"/>
              </a:rPr>
              <a:t>抗辩称其</a:t>
            </a:r>
            <a:r>
              <a:rPr lang="zh-CN" altLang="en-US" sz="1800" b="1" dirty="0" smtClean="0">
                <a:latin typeface="华文楷体" pitchFamily="2" charset="-122"/>
              </a:rPr>
              <a:t>对保理商提交</a:t>
            </a:r>
            <a:r>
              <a:rPr lang="zh-CN" altLang="en-US" sz="1800" b="1" dirty="0">
                <a:latin typeface="华文楷体" pitchFamily="2" charset="-122"/>
              </a:rPr>
              <a:t>的系列邮单及投递详情单的形式真实性无异议，但对邮单中部分收件地址和收件人提出异议，</a:t>
            </a:r>
            <a:r>
              <a:rPr lang="zh-CN" altLang="en-US" sz="1800" b="1" dirty="0" smtClean="0">
                <a:latin typeface="华文楷体" pitchFamily="2" charset="-122"/>
              </a:rPr>
              <a:t>认为邮</a:t>
            </a:r>
            <a:r>
              <a:rPr lang="zh-CN" altLang="en-US" sz="1800" b="1" dirty="0">
                <a:latin typeface="华文楷体" pitchFamily="2" charset="-122"/>
              </a:rPr>
              <a:t>单的邮寄地址和签收人均非采购部对外的地址和人员</a:t>
            </a:r>
            <a:r>
              <a:rPr lang="zh-CN" altLang="en-US" sz="1800" b="1" dirty="0" smtClean="0">
                <a:latin typeface="华文楷体" pitchFamily="2" charset="-122"/>
              </a:rPr>
              <a:t>，债务人主张</a:t>
            </a:r>
            <a:r>
              <a:rPr lang="zh-CN" altLang="en-US" sz="1800" b="1" dirty="0">
                <a:latin typeface="华文楷体" pitchFamily="2" charset="-122"/>
              </a:rPr>
              <a:t>未收到</a:t>
            </a:r>
            <a:r>
              <a:rPr lang="en-US" altLang="zh-CN" sz="1800" b="1" dirty="0">
                <a:latin typeface="华文楷体" pitchFamily="2" charset="-122"/>
              </a:rPr>
              <a:t>2015</a:t>
            </a:r>
            <a:r>
              <a:rPr lang="zh-CN" altLang="en-US" sz="1800" b="1" dirty="0">
                <a:latin typeface="华文楷体" pitchFamily="2" charset="-122"/>
              </a:rPr>
              <a:t>年</a:t>
            </a:r>
            <a:r>
              <a:rPr lang="en-US" altLang="zh-CN" sz="1800" b="1" dirty="0">
                <a:latin typeface="华文楷体" pitchFamily="2" charset="-122"/>
              </a:rPr>
              <a:t>12</a:t>
            </a:r>
            <a:r>
              <a:rPr lang="zh-CN" altLang="en-US" sz="1800" b="1" dirty="0">
                <a:latin typeface="华文楷体" pitchFamily="2" charset="-122"/>
              </a:rPr>
              <a:t>月</a:t>
            </a:r>
            <a:r>
              <a:rPr lang="en-US" altLang="zh-CN" sz="1800" b="1" dirty="0">
                <a:latin typeface="华文楷体" pitchFamily="2" charset="-122"/>
              </a:rPr>
              <a:t>15</a:t>
            </a:r>
            <a:r>
              <a:rPr lang="zh-CN" altLang="en-US" sz="1800" b="1" dirty="0">
                <a:latin typeface="华文楷体" pitchFamily="2" charset="-122"/>
              </a:rPr>
              <a:t>日前的系列邮件。</a:t>
            </a:r>
            <a:endParaRPr lang="en-US" altLang="zh-CN" sz="1800" dirty="0" smtClean="0">
              <a:latin typeface="华文楷体" panose="02010600040101010101" pitchFamily="2" charset="-122"/>
            </a:endParaRPr>
          </a:p>
          <a:p>
            <a:r>
              <a:rPr lang="en-US" altLang="zh-CN" sz="1800" dirty="0" smtClean="0">
                <a:latin typeface="华文楷体" panose="02010600040101010101" pitchFamily="2" charset="-122"/>
              </a:rPr>
              <a:t>【</a:t>
            </a:r>
            <a:r>
              <a:rPr lang="zh-CN" altLang="en-US" sz="1800" b="1" dirty="0" smtClean="0">
                <a:latin typeface="华文楷体" panose="02010600040101010101" pitchFamily="2" charset="-122"/>
              </a:rPr>
              <a:t>一审法院</a:t>
            </a:r>
            <a:r>
              <a:rPr lang="zh-CN" altLang="en-US" sz="1800" b="1" dirty="0">
                <a:latin typeface="华文楷体" panose="02010600040101010101" pitchFamily="2" charset="-122"/>
              </a:rPr>
              <a:t>观点</a:t>
            </a:r>
            <a:r>
              <a:rPr lang="en-US" altLang="zh-CN" sz="1800" dirty="0" smtClean="0">
                <a:latin typeface="华文楷体" panose="02010600040101010101" pitchFamily="2" charset="-122"/>
              </a:rPr>
              <a:t>】</a:t>
            </a:r>
            <a:r>
              <a:rPr lang="zh-CN" altLang="en-US" sz="1800" dirty="0" smtClean="0">
                <a:latin typeface="华文楷体" panose="02010600040101010101" pitchFamily="2" charset="-122"/>
              </a:rPr>
              <a:t>债务人</a:t>
            </a:r>
            <a:r>
              <a:rPr lang="zh-CN" altLang="zh-CN" sz="1800" dirty="0" smtClean="0">
                <a:latin typeface="华文楷体" pitchFamily="2" charset="-122"/>
              </a:rPr>
              <a:t>在</a:t>
            </a:r>
            <a:r>
              <a:rPr lang="zh-CN" altLang="zh-CN" sz="1800" dirty="0">
                <a:latin typeface="华文楷体" pitchFamily="2" charset="-122"/>
              </a:rPr>
              <a:t>日常运营中虽然对内设机构、工作职责有明确的划分，不同部门不同时期分别在不同的地点办公，</a:t>
            </a:r>
            <a:r>
              <a:rPr lang="zh-CN" altLang="zh-CN" sz="1800" b="1" dirty="0">
                <a:latin typeface="华文楷体" pitchFamily="2" charset="-122"/>
              </a:rPr>
              <a:t>但此种内部分工对外不具有对抗效力</a:t>
            </a:r>
            <a:r>
              <a:rPr lang="zh-CN" altLang="zh-CN" sz="1800" b="1" dirty="0" smtClean="0">
                <a:latin typeface="华文楷体" pitchFamily="2" charset="-122"/>
              </a:rPr>
              <a:t>，</a:t>
            </a:r>
            <a:r>
              <a:rPr lang="zh-CN" altLang="en-US" sz="1800" b="1" dirty="0" smtClean="0">
                <a:latin typeface="华文楷体" pitchFamily="2" charset="-122"/>
              </a:rPr>
              <a:t>债权人</a:t>
            </a:r>
            <a:r>
              <a:rPr lang="zh-CN" altLang="zh-CN" sz="1800" b="1" dirty="0" smtClean="0">
                <a:latin typeface="华文楷体" pitchFamily="2" charset="-122"/>
              </a:rPr>
              <a:t>和</a:t>
            </a:r>
            <a:r>
              <a:rPr lang="zh-CN" altLang="en-US" sz="1800" b="1" dirty="0" smtClean="0">
                <a:latin typeface="华文楷体" pitchFamily="2" charset="-122"/>
              </a:rPr>
              <a:t>保理商</a:t>
            </a:r>
            <a:r>
              <a:rPr lang="zh-CN" altLang="zh-CN" sz="1800" b="1" dirty="0" smtClean="0">
                <a:latin typeface="华文楷体" pitchFamily="2" charset="-122"/>
              </a:rPr>
              <a:t>按照</a:t>
            </a:r>
            <a:r>
              <a:rPr lang="zh-CN" altLang="zh-CN" sz="1800" b="1" dirty="0">
                <a:latin typeface="华文楷体" pitchFamily="2" charset="-122"/>
              </a:rPr>
              <a:t>公开有效的地址邮寄通知的行为合法合理</a:t>
            </a:r>
            <a:r>
              <a:rPr lang="zh-CN" altLang="zh-CN" sz="1800" dirty="0">
                <a:latin typeface="华文楷体" pitchFamily="2" charset="-122"/>
              </a:rPr>
              <a:t>，</a:t>
            </a:r>
            <a:r>
              <a:rPr lang="zh-CN" altLang="zh-CN" sz="1800" dirty="0" smtClean="0">
                <a:latin typeface="华文楷体" pitchFamily="2" charset="-122"/>
              </a:rPr>
              <a:t>鉴于</a:t>
            </a:r>
            <a:r>
              <a:rPr lang="zh-CN" altLang="en-US" sz="1800" dirty="0" smtClean="0">
                <a:latin typeface="华文楷体" pitchFamily="2" charset="-122"/>
              </a:rPr>
              <a:t>债务人</a:t>
            </a:r>
            <a:r>
              <a:rPr lang="zh-CN" altLang="zh-CN" sz="1800" dirty="0" smtClean="0">
                <a:latin typeface="华文楷体" pitchFamily="2" charset="-122"/>
              </a:rPr>
              <a:t>采取</a:t>
            </a:r>
            <a:r>
              <a:rPr lang="zh-CN" altLang="zh-CN" sz="1800" dirty="0">
                <a:latin typeface="华文楷体" pitchFamily="2" charset="-122"/>
              </a:rPr>
              <a:t>由收发室/物业管理人员统一签收邮件的做法，收件人员办公地点与邮寄地址不匹配的问题不影响</a:t>
            </a:r>
            <a:r>
              <a:rPr lang="zh-CN" altLang="zh-CN" sz="1800" dirty="0" smtClean="0">
                <a:latin typeface="华文楷体" pitchFamily="2" charset="-122"/>
              </a:rPr>
              <a:t>对</a:t>
            </a:r>
            <a:r>
              <a:rPr lang="zh-CN" altLang="en-US" sz="1800" dirty="0" smtClean="0">
                <a:latin typeface="华文楷体" pitchFamily="2" charset="-122"/>
              </a:rPr>
              <a:t>债务人</a:t>
            </a:r>
            <a:r>
              <a:rPr lang="zh-CN" altLang="zh-CN" sz="1800" dirty="0" smtClean="0">
                <a:latin typeface="华文楷体" pitchFamily="2" charset="-122"/>
              </a:rPr>
              <a:t>已</a:t>
            </a:r>
            <a:r>
              <a:rPr lang="zh-CN" altLang="zh-CN" sz="1800" dirty="0">
                <a:latin typeface="华文楷体" pitchFamily="2" charset="-122"/>
              </a:rPr>
              <a:t>收件事实的认定</a:t>
            </a:r>
            <a:r>
              <a:rPr lang="zh-CN" altLang="zh-CN" sz="1800" dirty="0" smtClean="0">
                <a:latin typeface="华文楷体" pitchFamily="2" charset="-122"/>
              </a:rPr>
              <a:t>。</a:t>
            </a:r>
            <a:r>
              <a:rPr lang="zh-CN" altLang="en-US" sz="1800" dirty="0" smtClean="0">
                <a:latin typeface="华文楷体" pitchFamily="2" charset="-122"/>
              </a:rPr>
              <a:t>法院认可债权人和保理商已将债权转让事实通知债务人，债权</a:t>
            </a:r>
            <a:r>
              <a:rPr lang="zh-CN" altLang="en-US" sz="1800" dirty="0" smtClean="0"/>
              <a:t>转让对债务人已发生效力。</a:t>
            </a:r>
            <a:endParaRPr lang="zh-CN" altLang="en-US" sz="1800" b="1" dirty="0">
              <a:latin typeface="华文楷体" panose="02010600040101010101" pitchFamily="2" charset="-122"/>
            </a:endParaRPr>
          </a:p>
        </p:txBody>
      </p:sp>
    </p:spTree>
    <p:extLst>
      <p:ext uri="{BB962C8B-B14F-4D97-AF65-F5344CB8AC3E}">
        <p14:creationId xmlns:p14="http://schemas.microsoft.com/office/powerpoint/2010/main" val="2574842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214092" y="2113332"/>
            <a:ext cx="7536089" cy="2179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a:latin typeface="+mn-ea"/>
              </a:rPr>
              <a:t>案例</a:t>
            </a:r>
            <a:r>
              <a:rPr lang="zh-CN" altLang="en-US" sz="2000" b="1" dirty="0" smtClean="0">
                <a:latin typeface="+mn-ea"/>
              </a:rPr>
              <a:t>启示</a:t>
            </a:r>
            <a:r>
              <a:rPr lang="en-US" altLang="zh-CN" sz="2000" dirty="0" smtClean="0">
                <a:latin typeface="+mn-ea"/>
              </a:rPr>
              <a:t>】</a:t>
            </a:r>
            <a:r>
              <a:rPr lang="zh-CN" altLang="en-US" sz="2000" dirty="0" smtClean="0">
                <a:latin typeface="+mn-ea"/>
              </a:rPr>
              <a:t>应收账款转让通知是保理业务的重要环节，采用邮寄方式通知债务人的，如何达到有效通知是保理商需要关注的问题。保理商在追偿债务人时，如债务人对通知函收件地址提出的不合理抗辩或无法得到法院支持，但保理商应注意按债务人</a:t>
            </a:r>
            <a:r>
              <a:rPr lang="zh-CN" altLang="zh-CN" sz="2000" dirty="0" smtClean="0">
                <a:latin typeface="华文楷体" pitchFamily="2" charset="-122"/>
              </a:rPr>
              <a:t>公开</a:t>
            </a:r>
            <a:r>
              <a:rPr lang="zh-CN" altLang="zh-CN" sz="2000" dirty="0">
                <a:latin typeface="华文楷体" pitchFamily="2" charset="-122"/>
              </a:rPr>
              <a:t>有效的</a:t>
            </a:r>
            <a:r>
              <a:rPr lang="zh-CN" altLang="zh-CN" sz="2000" dirty="0" smtClean="0">
                <a:latin typeface="华文楷体" pitchFamily="2" charset="-122"/>
              </a:rPr>
              <a:t>地址</a:t>
            </a:r>
            <a:r>
              <a:rPr lang="zh-CN" altLang="en-US" sz="2000" dirty="0" smtClean="0">
                <a:latin typeface="华文楷体" pitchFamily="2" charset="-122"/>
              </a:rPr>
              <a:t>或基础交易合同指定收件地址</a:t>
            </a:r>
            <a:r>
              <a:rPr lang="zh-CN" altLang="zh-CN" sz="2000" dirty="0" smtClean="0">
                <a:latin typeface="华文楷体" pitchFamily="2" charset="-122"/>
              </a:rPr>
              <a:t>邮寄通知</a:t>
            </a:r>
            <a:r>
              <a:rPr lang="zh-CN" altLang="en-US" sz="2000" dirty="0" smtClean="0">
                <a:latin typeface="华文楷体" pitchFamily="2" charset="-122"/>
              </a:rPr>
              <a:t>函为宜。根据法律相关规定，公开有效地址一般指法定注册地址。</a:t>
            </a:r>
            <a:endParaRPr lang="en-US" altLang="zh-CN" sz="2000" dirty="0" smtClean="0">
              <a:latin typeface="+mn-ea"/>
            </a:endParaRPr>
          </a:p>
        </p:txBody>
      </p:sp>
      <p:sp>
        <p:nvSpPr>
          <p:cNvPr id="3" name="Rounded Rectangular Callout 10"/>
          <p:cNvSpPr/>
          <p:nvPr/>
        </p:nvSpPr>
        <p:spPr bwMode="auto">
          <a:xfrm>
            <a:off x="1043611" y="1808820"/>
            <a:ext cx="7848873" cy="2700300"/>
          </a:xfrm>
          <a:prstGeom prst="wedgeRoundRectCallout">
            <a:avLst>
              <a:gd name="adj1" fmla="val -53302"/>
              <a:gd name="adj2" fmla="val -2192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29064" y="2420902"/>
            <a:ext cx="929056" cy="1006477"/>
          </a:xfrm>
          <a:prstGeom prst="rect">
            <a:avLst/>
          </a:prstGeom>
          <a:noFill/>
        </p:spPr>
      </p:pic>
      <p:sp>
        <p:nvSpPr>
          <p:cNvPr id="5"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判例研读（四）</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288852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6477" y="2060850"/>
            <a:ext cx="6912768" cy="1200329"/>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保理判例研读（五）</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p>
          <a:p>
            <a:r>
              <a:rPr lang="zh-CN" altLang="en-US" sz="2400" dirty="0">
                <a:latin typeface="华文楷体" panose="02010600040101010101" pitchFamily="2" charset="-122"/>
                <a:ea typeface="华文楷体" panose="02010600040101010101" pitchFamily="2" charset="-122"/>
              </a:rPr>
              <a:t>债务人盖章确</a:t>
            </a:r>
            <a:r>
              <a:rPr lang="zh-CN" altLang="en-US" sz="2400" dirty="0" smtClean="0">
                <a:latin typeface="华文楷体" panose="02010600040101010101" pitchFamily="2" charset="-122"/>
                <a:ea typeface="华文楷体" panose="02010600040101010101" pitchFamily="2" charset="-122"/>
              </a:rPr>
              <a:t>权项目的注意事项</a:t>
            </a:r>
            <a:endParaRPr lang="zh-CN" altLang="en-US" sz="2400" dirty="0">
              <a:latin typeface="华文楷体" panose="02010600040101010101" pitchFamily="2" charset="-122"/>
              <a:ea typeface="华文楷体" panose="02010600040101010101" pitchFamily="2" charset="-122"/>
            </a:endParaRPr>
          </a:p>
        </p:txBody>
      </p:sp>
      <p:grpSp>
        <p:nvGrpSpPr>
          <p:cNvPr id="15" name="组合 14"/>
          <p:cNvGrpSpPr/>
          <p:nvPr/>
        </p:nvGrpSpPr>
        <p:grpSpPr>
          <a:xfrm>
            <a:off x="2627784" y="520803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879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4420" y="2"/>
            <a:ext cx="7643446"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a:t>
            </a:r>
            <a:r>
              <a:rPr lang="zh-CN" altLang="en-US" sz="2900" b="1" dirty="0">
                <a:solidFill>
                  <a:schemeClr val="bg1"/>
                </a:solidFill>
                <a:latin typeface="华文楷体" panose="02010600040101010101" pitchFamily="2" charset="-122"/>
                <a:ea typeface="华文楷体" panose="02010600040101010101" pitchFamily="2" charset="-122"/>
              </a:rPr>
              <a:t>五</a:t>
            </a:r>
            <a:r>
              <a:rPr lang="zh-CN" altLang="en-US" sz="2900" b="1" dirty="0" smtClean="0">
                <a:solidFill>
                  <a:schemeClr val="bg1"/>
                </a:solidFill>
                <a:latin typeface="华文楷体" panose="02010600040101010101" pitchFamily="2" charset="-122"/>
                <a:ea typeface="华文楷体" panose="02010600040101010101" pitchFamily="2" charset="-122"/>
              </a:rPr>
              <a:t>）</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9" name="竖卷形 10"/>
          <p:cNvSpPr/>
          <p:nvPr/>
        </p:nvSpPr>
        <p:spPr bwMode="auto">
          <a:xfrm>
            <a:off x="0" y="1628800"/>
            <a:ext cx="1187624" cy="2304256"/>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altLang="zh-CN" dirty="0" smtClean="0"/>
          </a:p>
          <a:p>
            <a:pPr fontAlgn="base">
              <a:spcBef>
                <a:spcPct val="0"/>
              </a:spcBef>
              <a:spcAft>
                <a:spcPct val="0"/>
              </a:spcAft>
            </a:pPr>
            <a:r>
              <a:rPr lang="zh-CN" altLang="en-US" dirty="0" smtClean="0"/>
              <a:t>（</a:t>
            </a:r>
            <a:r>
              <a:rPr lang="en-US" altLang="zh-CN" dirty="0"/>
              <a:t>2018)</a:t>
            </a:r>
            <a:r>
              <a:rPr lang="zh-CN" altLang="en-US" dirty="0"/>
              <a:t>粤</a:t>
            </a:r>
            <a:r>
              <a:rPr lang="en-US" altLang="zh-CN" dirty="0"/>
              <a:t>0391</a:t>
            </a:r>
            <a:r>
              <a:rPr lang="zh-CN" altLang="en-US" dirty="0"/>
              <a:t>民初</a:t>
            </a:r>
            <a:r>
              <a:rPr lang="en-US" altLang="zh-CN" dirty="0" smtClean="0"/>
              <a:t>22xx</a:t>
            </a:r>
            <a:r>
              <a:rPr lang="zh-CN" altLang="en-US" dirty="0" smtClean="0"/>
              <a:t>号</a:t>
            </a:r>
            <a:endParaRPr kumimoji="0" lang="zh-CN" altLang="en-US" sz="2400" b="1" i="0" u="none" strike="noStrike" cap="none" normalizeH="0" baseline="0" dirty="0" smtClean="0">
              <a:ln>
                <a:noFill/>
              </a:ln>
              <a:solidFill>
                <a:srgbClr val="FF0000"/>
              </a:solidFill>
              <a:effectLst/>
              <a:latin typeface="Arial" pitchFamily="34" charset="0"/>
              <a:ea typeface="华文楷体" pitchFamily="2" charset="-122"/>
            </a:endParaRPr>
          </a:p>
        </p:txBody>
      </p:sp>
      <p:sp>
        <p:nvSpPr>
          <p:cNvPr id="17" name="Content Placeholder 2"/>
          <p:cNvSpPr txBox="1">
            <a:spLocks/>
          </p:cNvSpPr>
          <p:nvPr/>
        </p:nvSpPr>
        <p:spPr bwMode="auto">
          <a:xfrm>
            <a:off x="1350542" y="1268760"/>
            <a:ext cx="761394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a:latin typeface="华文楷体" pitchFamily="2" charset="-122"/>
              </a:rPr>
              <a:t>【</a:t>
            </a:r>
            <a:r>
              <a:rPr lang="zh-CN" altLang="en-US" sz="1800" b="1" dirty="0">
                <a:latin typeface="华文楷体" pitchFamily="2" charset="-122"/>
              </a:rPr>
              <a:t>基本案情</a:t>
            </a:r>
            <a:r>
              <a:rPr lang="en-US" altLang="zh-CN" sz="1800" dirty="0" smtClean="0">
                <a:latin typeface="华文楷体" pitchFamily="2" charset="-122"/>
              </a:rPr>
              <a:t>】</a:t>
            </a:r>
            <a:r>
              <a:rPr lang="zh-CN" altLang="en-US" sz="1800" dirty="0" smtClean="0">
                <a:latin typeface="华文楷体" pitchFamily="2" charset="-122"/>
              </a:rPr>
              <a:t>债权人将对债务人的应收账款转让给保理商，后债务人到期未付款，保理商将债权人、债务人诉至法院，要求债务人偿付的应收账款金额</a:t>
            </a:r>
            <a:r>
              <a:rPr lang="en-US" altLang="zh-CN" sz="1800" dirty="0" smtClean="0">
                <a:latin typeface="华文楷体" pitchFamily="2" charset="-122"/>
              </a:rPr>
              <a:t>2840</a:t>
            </a:r>
            <a:r>
              <a:rPr lang="zh-CN" altLang="en-US" sz="1800" dirty="0" smtClean="0">
                <a:latin typeface="华文楷体" pitchFamily="2" charset="-122"/>
              </a:rPr>
              <a:t>万。一审诉讼中，保理商提供债权人与债务人签订的加盖债务人公章的基础交易合同、加盖债务人财务专用章的</a:t>
            </a:r>
            <a:r>
              <a:rPr lang="en-US" altLang="zh-CN" sz="1800" dirty="0" smtClean="0">
                <a:latin typeface="华文楷体" pitchFamily="2" charset="-122"/>
              </a:rPr>
              <a:t>《</a:t>
            </a:r>
            <a:r>
              <a:rPr lang="zh-CN" altLang="en-US" sz="1800" dirty="0" smtClean="0">
                <a:latin typeface="华文楷体" pitchFamily="2" charset="-122"/>
              </a:rPr>
              <a:t>对账函</a:t>
            </a:r>
            <a:r>
              <a:rPr lang="en-US" altLang="zh-CN" sz="1800" dirty="0" smtClean="0">
                <a:latin typeface="华文楷体" pitchFamily="2" charset="-122"/>
              </a:rPr>
              <a:t>》</a:t>
            </a:r>
            <a:r>
              <a:rPr lang="zh-CN" altLang="en-US" sz="1800" dirty="0" smtClean="0">
                <a:latin typeface="华文楷体" pitchFamily="2" charset="-122"/>
              </a:rPr>
              <a:t>、加盖债务人公章的</a:t>
            </a:r>
            <a:r>
              <a:rPr lang="zh-CN" altLang="zh-CN" sz="1800" dirty="0" smtClean="0">
                <a:latin typeface="华文楷体" pitchFamily="2" charset="-122"/>
              </a:rPr>
              <a:t>《应收账款转让通知书回执》</a:t>
            </a:r>
            <a:r>
              <a:rPr lang="zh-CN" altLang="en-US" sz="1800" dirty="0" smtClean="0">
                <a:latin typeface="华文楷体" pitchFamily="2" charset="-122"/>
              </a:rPr>
              <a:t>（下称“</a:t>
            </a:r>
            <a:r>
              <a:rPr lang="en-US" altLang="zh-CN" sz="1800" dirty="0" smtClean="0">
                <a:latin typeface="华文楷体" pitchFamily="2" charset="-122"/>
              </a:rPr>
              <a:t>《</a:t>
            </a:r>
            <a:r>
              <a:rPr lang="zh-CN" altLang="en-US" sz="1800" dirty="0" smtClean="0">
                <a:latin typeface="华文楷体" pitchFamily="2" charset="-122"/>
              </a:rPr>
              <a:t>回执</a:t>
            </a:r>
            <a:r>
              <a:rPr lang="en-US" altLang="zh-CN" sz="1800" dirty="0" smtClean="0">
                <a:latin typeface="华文楷体" pitchFamily="2" charset="-122"/>
              </a:rPr>
              <a:t>》</a:t>
            </a:r>
            <a:r>
              <a:rPr lang="zh-CN" altLang="en-US" sz="1800" dirty="0" smtClean="0">
                <a:latin typeface="华文楷体" pitchFamily="2" charset="-122"/>
              </a:rPr>
              <a:t>”）。                                                </a:t>
            </a:r>
            <a:r>
              <a:rPr lang="zh-CN" altLang="en-US" sz="1800" b="1" dirty="0" smtClean="0">
                <a:latin typeface="华文楷体" pitchFamily="2" charset="-122"/>
              </a:rPr>
              <a:t>债务人抗辩称保理商提交资料中的相关印章均非真实。</a:t>
            </a:r>
            <a:r>
              <a:rPr lang="zh-CN" altLang="en-US" sz="1800" dirty="0" smtClean="0">
                <a:latin typeface="华文楷体" pitchFamily="2" charset="-122"/>
              </a:rPr>
              <a:t>一审中，债务人申请对</a:t>
            </a:r>
            <a:r>
              <a:rPr lang="zh-CN" altLang="en-US" sz="1800" dirty="0">
                <a:latin typeface="华文楷体" pitchFamily="2" charset="-122"/>
              </a:rPr>
              <a:t>基础交易</a:t>
            </a:r>
            <a:r>
              <a:rPr lang="zh-CN" altLang="en-US" sz="1800" dirty="0" smtClean="0">
                <a:latin typeface="华文楷体" pitchFamily="2" charset="-122"/>
              </a:rPr>
              <a:t>合同上债务人公章、</a:t>
            </a:r>
            <a:r>
              <a:rPr lang="en-US" altLang="zh-CN" sz="1800" dirty="0">
                <a:latin typeface="华文楷体" pitchFamily="2" charset="-122"/>
              </a:rPr>
              <a:t> 《</a:t>
            </a:r>
            <a:r>
              <a:rPr lang="zh-CN" altLang="en-US" sz="1800" dirty="0">
                <a:latin typeface="华文楷体" pitchFamily="2" charset="-122"/>
              </a:rPr>
              <a:t>回执</a:t>
            </a:r>
            <a:r>
              <a:rPr lang="en-US" altLang="zh-CN" sz="1800" dirty="0" smtClean="0">
                <a:latin typeface="华文楷体" pitchFamily="2" charset="-122"/>
              </a:rPr>
              <a:t>》</a:t>
            </a:r>
            <a:r>
              <a:rPr lang="zh-CN" altLang="en-US" sz="1800" dirty="0" smtClean="0">
                <a:latin typeface="华文楷体" pitchFamily="2" charset="-122"/>
              </a:rPr>
              <a:t>上债务人公章、</a:t>
            </a:r>
            <a:r>
              <a:rPr lang="en-US" altLang="zh-CN" sz="1800" dirty="0" smtClean="0">
                <a:latin typeface="华文楷体" pitchFamily="2" charset="-122"/>
              </a:rPr>
              <a:t>《</a:t>
            </a:r>
            <a:r>
              <a:rPr lang="zh-CN" altLang="en-US" sz="1800" dirty="0">
                <a:latin typeface="华文楷体" pitchFamily="2" charset="-122"/>
              </a:rPr>
              <a:t>对账函</a:t>
            </a:r>
            <a:r>
              <a:rPr lang="en-US" altLang="zh-CN" sz="1800" dirty="0" smtClean="0">
                <a:latin typeface="华文楷体" pitchFamily="2" charset="-122"/>
              </a:rPr>
              <a:t>》</a:t>
            </a:r>
            <a:r>
              <a:rPr lang="zh-CN" altLang="en-US" sz="1800" dirty="0" smtClean="0">
                <a:latin typeface="华文楷体" pitchFamily="2" charset="-122"/>
              </a:rPr>
              <a:t>上财务专用章进行鉴定，鉴定结果显示该公章、财务专用章与债务人提交的银行印鉴卡上留存的均不一致。</a:t>
            </a:r>
            <a:endParaRPr lang="en-US" altLang="zh-CN" sz="1800" b="1" dirty="0">
              <a:latin typeface="华文楷体" pitchFamily="2" charset="-122"/>
            </a:endParaRPr>
          </a:p>
          <a:p>
            <a:r>
              <a:rPr lang="en-US" altLang="zh-CN" sz="1800" dirty="0" smtClean="0">
                <a:latin typeface="华文楷体" pitchFamily="2" charset="-122"/>
              </a:rPr>
              <a:t>【</a:t>
            </a:r>
            <a:r>
              <a:rPr lang="zh-CN" altLang="en-US" sz="1800" b="1" dirty="0" smtClean="0">
                <a:latin typeface="华文楷体" pitchFamily="2" charset="-122"/>
              </a:rPr>
              <a:t>一审法院</a:t>
            </a:r>
            <a:r>
              <a:rPr lang="zh-CN" altLang="en-US" sz="1800" b="1" dirty="0">
                <a:latin typeface="华文楷体" pitchFamily="2" charset="-122"/>
              </a:rPr>
              <a:t>观点</a:t>
            </a:r>
            <a:r>
              <a:rPr lang="en-US" altLang="zh-CN" sz="1800" dirty="0" smtClean="0">
                <a:latin typeface="华文楷体" pitchFamily="2" charset="-122"/>
              </a:rPr>
              <a:t>】</a:t>
            </a:r>
            <a:r>
              <a:rPr lang="zh-CN" altLang="zh-CN" sz="1800" b="1" dirty="0" smtClean="0">
                <a:latin typeface="华文楷体" pitchFamily="2" charset="-122"/>
              </a:rPr>
              <a:t>法院</a:t>
            </a:r>
            <a:r>
              <a:rPr lang="zh-CN" altLang="zh-CN" sz="1800" b="1" dirty="0">
                <a:latin typeface="华文楷体" pitchFamily="2" charset="-122"/>
              </a:rPr>
              <a:t>根据司法鉴定</a:t>
            </a:r>
            <a:r>
              <a:rPr lang="zh-CN" altLang="zh-CN" sz="1800" b="1" dirty="0" smtClean="0">
                <a:latin typeface="华文楷体" pitchFamily="2" charset="-122"/>
              </a:rPr>
              <a:t>意见</a:t>
            </a:r>
            <a:r>
              <a:rPr lang="zh-CN" altLang="en-US" sz="1800" b="1" dirty="0" smtClean="0">
                <a:latin typeface="华文楷体" pitchFamily="2" charset="-122"/>
              </a:rPr>
              <a:t>，</a:t>
            </a:r>
            <a:r>
              <a:rPr lang="zh-CN" altLang="zh-CN" sz="1800" b="1" dirty="0" smtClean="0">
                <a:latin typeface="华文楷体" pitchFamily="2" charset="-122"/>
              </a:rPr>
              <a:t>对</a:t>
            </a:r>
            <a:r>
              <a:rPr lang="zh-CN" altLang="en-US" sz="1800" b="1" dirty="0" smtClean="0">
                <a:latin typeface="华文楷体" pitchFamily="2" charset="-122"/>
              </a:rPr>
              <a:t>保理商提交的有债务人盖章</a:t>
            </a:r>
            <a:r>
              <a:rPr lang="zh-CN" altLang="en-US" sz="1800" b="1" dirty="0">
                <a:latin typeface="华文楷体" pitchFamily="2" charset="-122"/>
              </a:rPr>
              <a:t>的基础交易合同、对账函、</a:t>
            </a:r>
            <a:r>
              <a:rPr lang="zh-CN" altLang="zh-CN" sz="1800" b="1" dirty="0">
                <a:latin typeface="华文楷体" pitchFamily="2" charset="-122"/>
              </a:rPr>
              <a:t>回执</a:t>
            </a:r>
            <a:r>
              <a:rPr lang="zh-CN" altLang="zh-CN" sz="1800" b="1" dirty="0" smtClean="0">
                <a:latin typeface="华文楷体" pitchFamily="2" charset="-122"/>
              </a:rPr>
              <a:t>的</a:t>
            </a:r>
            <a:r>
              <a:rPr lang="zh-CN" altLang="en-US" sz="1800" b="1" dirty="0" smtClean="0">
                <a:latin typeface="华文楷体" pitchFamily="2" charset="-122"/>
              </a:rPr>
              <a:t>真实性</a:t>
            </a:r>
            <a:r>
              <a:rPr lang="zh-CN" altLang="zh-CN" sz="1800" b="1" dirty="0" smtClean="0">
                <a:latin typeface="华文楷体" pitchFamily="2" charset="-122"/>
              </a:rPr>
              <a:t>不予</a:t>
            </a:r>
            <a:r>
              <a:rPr lang="zh-CN" altLang="en-US" sz="1800" b="1" dirty="0" smtClean="0">
                <a:latin typeface="华文楷体" pitchFamily="2" charset="-122"/>
              </a:rPr>
              <a:t>确认。</a:t>
            </a:r>
            <a:r>
              <a:rPr lang="zh-CN" altLang="en-US" sz="1800" dirty="0" smtClean="0">
                <a:latin typeface="华文楷体" pitchFamily="2" charset="-122"/>
              </a:rPr>
              <a:t>最后法院仅支持债务人向保理商支付其自认的应收账款余额</a:t>
            </a:r>
            <a:r>
              <a:rPr lang="zh-CN" altLang="zh-CN" sz="1800" dirty="0" smtClean="0"/>
              <a:t>153</a:t>
            </a:r>
            <a:r>
              <a:rPr lang="zh-CN" altLang="en-US" sz="1800" dirty="0" smtClean="0"/>
              <a:t>万元。</a:t>
            </a:r>
            <a:endParaRPr lang="en-US" altLang="zh-CN" sz="1800" dirty="0">
              <a:latin typeface="华文楷体" pitchFamily="2" charset="-122"/>
            </a:endParaRPr>
          </a:p>
        </p:txBody>
      </p:sp>
      <p:sp>
        <p:nvSpPr>
          <p:cNvPr id="6" name="Rounded Rectangular Callout 10"/>
          <p:cNvSpPr/>
          <p:nvPr/>
        </p:nvSpPr>
        <p:spPr bwMode="auto">
          <a:xfrm>
            <a:off x="1187624" y="836712"/>
            <a:ext cx="7848702" cy="4968552"/>
          </a:xfrm>
          <a:prstGeom prst="wedgeRoundRectCallout">
            <a:avLst>
              <a:gd name="adj1" fmla="val -51298"/>
              <a:gd name="adj2" fmla="val -2391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Tree>
    <p:extLst>
      <p:ext uri="{BB962C8B-B14F-4D97-AF65-F5344CB8AC3E}">
        <p14:creationId xmlns:p14="http://schemas.microsoft.com/office/powerpoint/2010/main" val="624712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259633" y="1340768"/>
            <a:ext cx="741682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华文楷体" pitchFamily="2" charset="-122"/>
              </a:rPr>
              <a:t>【</a:t>
            </a:r>
            <a:r>
              <a:rPr lang="zh-CN" altLang="en-US" sz="1800" b="1" dirty="0" smtClean="0">
                <a:latin typeface="华文楷体" pitchFamily="2" charset="-122"/>
              </a:rPr>
              <a:t>案例启示</a:t>
            </a:r>
            <a:r>
              <a:rPr lang="en-US" altLang="zh-CN" sz="1800" dirty="0" smtClean="0">
                <a:latin typeface="华文楷体" pitchFamily="2" charset="-122"/>
              </a:rPr>
              <a:t>】</a:t>
            </a:r>
            <a:r>
              <a:rPr lang="zh-CN" altLang="en-US" sz="1800" dirty="0" smtClean="0">
                <a:latin typeface="华文楷体" pitchFamily="2" charset="-122"/>
              </a:rPr>
              <a:t>在债务人盖章确权的保理业务中，保理商需注意如下事项：</a:t>
            </a:r>
            <a:endParaRPr lang="en-US" altLang="zh-CN" sz="1800" dirty="0" smtClean="0">
              <a:latin typeface="华文楷体" pitchFamily="2" charset="-122"/>
            </a:endParaRPr>
          </a:p>
          <a:p>
            <a:pPr lvl="1"/>
            <a:r>
              <a:rPr lang="zh-CN" altLang="en-US" sz="1800" b="1" dirty="0" smtClean="0">
                <a:latin typeface="华文楷体" pitchFamily="2" charset="-122"/>
              </a:rPr>
              <a:t>债务人盖章确认文件的有效性、真实性</a:t>
            </a:r>
            <a:endParaRPr lang="en-US" altLang="zh-CN" sz="1800" b="1" dirty="0" smtClean="0">
              <a:latin typeface="华文楷体" pitchFamily="2" charset="-122"/>
            </a:endParaRPr>
          </a:p>
          <a:p>
            <a:pPr marL="330200" lvl="1" indent="0">
              <a:buNone/>
            </a:pPr>
            <a:r>
              <a:rPr lang="en-US" altLang="zh-CN" sz="1800" dirty="0" smtClean="0">
                <a:latin typeface="华文楷体" pitchFamily="2" charset="-122"/>
              </a:rPr>
              <a:t>     1</a:t>
            </a:r>
            <a:r>
              <a:rPr lang="zh-CN" altLang="en-US" sz="1800" dirty="0" smtClean="0">
                <a:latin typeface="华文楷体" pitchFamily="2" charset="-122"/>
              </a:rPr>
              <a:t>、保理商应实地考察债务人签约环境，签约地点应为债务人真实营  </a:t>
            </a:r>
            <a:endParaRPr lang="en-US" altLang="zh-CN" sz="1800" dirty="0">
              <a:latin typeface="华文楷体" pitchFamily="2" charset="-122"/>
            </a:endParaRPr>
          </a:p>
          <a:p>
            <a:pPr marL="330200" lvl="1" indent="0">
              <a:buNone/>
            </a:pPr>
            <a:r>
              <a:rPr lang="en-US" altLang="zh-CN" sz="1800" dirty="0" smtClean="0">
                <a:latin typeface="华文楷体" pitchFamily="2" charset="-122"/>
              </a:rPr>
              <a:t>    </a:t>
            </a:r>
            <a:r>
              <a:rPr lang="zh-CN" altLang="en-US" sz="1800" dirty="0" smtClean="0">
                <a:latin typeface="华文楷体" pitchFamily="2" charset="-122"/>
              </a:rPr>
              <a:t>业地址。</a:t>
            </a:r>
            <a:endParaRPr lang="en-US" altLang="zh-CN" sz="1800" dirty="0" smtClean="0">
              <a:latin typeface="华文楷体" pitchFamily="2" charset="-122"/>
            </a:endParaRPr>
          </a:p>
          <a:p>
            <a:pPr marL="330200" lvl="1" indent="0">
              <a:buNone/>
            </a:pPr>
            <a:r>
              <a:rPr lang="en-US" altLang="zh-CN" sz="1800" dirty="0" smtClean="0">
                <a:latin typeface="华文楷体" pitchFamily="2" charset="-122"/>
              </a:rPr>
              <a:t>     2</a:t>
            </a:r>
            <a:r>
              <a:rPr lang="zh-CN" altLang="en-US" sz="1800" dirty="0" smtClean="0">
                <a:latin typeface="华文楷体" pitchFamily="2" charset="-122"/>
              </a:rPr>
              <a:t>、</a:t>
            </a:r>
            <a:r>
              <a:rPr lang="zh-CN" altLang="en-US" sz="1800" dirty="0">
                <a:latin typeface="华文楷体" pitchFamily="2" charset="-122"/>
              </a:rPr>
              <a:t>保理商应</a:t>
            </a:r>
            <a:r>
              <a:rPr lang="zh-CN" altLang="zh-CN" sz="1800" dirty="0">
                <a:latin typeface="华文楷体" pitchFamily="2" charset="-122"/>
              </a:rPr>
              <a:t>审查</a:t>
            </a:r>
            <a:r>
              <a:rPr lang="zh-CN" altLang="en-US" sz="1800" dirty="0">
                <a:latin typeface="华文楷体" pitchFamily="2" charset="-122"/>
              </a:rPr>
              <a:t>债务人的</a:t>
            </a:r>
            <a:r>
              <a:rPr lang="zh-CN" altLang="zh-CN" sz="1800" dirty="0">
                <a:latin typeface="华文楷体" pitchFamily="2" charset="-122"/>
              </a:rPr>
              <a:t>签约</a:t>
            </a:r>
            <a:r>
              <a:rPr lang="zh-CN" altLang="zh-CN" sz="1800" dirty="0" smtClean="0">
                <a:latin typeface="华文楷体" pitchFamily="2" charset="-122"/>
              </a:rPr>
              <a:t>人于盖章之时有无代表权或者代</a:t>
            </a:r>
            <a:endParaRPr lang="en-US" altLang="zh-CN" sz="1800" dirty="0" smtClean="0">
              <a:latin typeface="华文楷体" pitchFamily="2" charset="-122"/>
            </a:endParaRPr>
          </a:p>
          <a:p>
            <a:pPr marL="0" indent="0">
              <a:buNone/>
            </a:pPr>
            <a:r>
              <a:rPr lang="en-US" altLang="zh-CN" sz="1800" dirty="0" smtClean="0">
                <a:latin typeface="华文楷体" pitchFamily="2" charset="-122"/>
              </a:rPr>
              <a:t>          </a:t>
            </a:r>
            <a:r>
              <a:rPr lang="zh-CN" altLang="zh-CN" sz="1800" dirty="0" smtClean="0">
                <a:latin typeface="华文楷体" pitchFamily="2" charset="-122"/>
              </a:rPr>
              <a:t>理权，从而根据代表或者代理的相关规则来确定</a:t>
            </a:r>
            <a:r>
              <a:rPr lang="zh-CN" altLang="en-US" sz="1800" dirty="0" smtClean="0">
                <a:latin typeface="华文楷体" pitchFamily="2" charset="-122"/>
              </a:rPr>
              <a:t>债务人盖章确 </a:t>
            </a:r>
            <a:endParaRPr lang="en-US" altLang="zh-CN" sz="1800" dirty="0" smtClean="0">
              <a:latin typeface="华文楷体" pitchFamily="2" charset="-122"/>
            </a:endParaRPr>
          </a:p>
          <a:p>
            <a:pPr marL="0" indent="0">
              <a:buNone/>
            </a:pPr>
            <a:r>
              <a:rPr lang="en-US" altLang="zh-CN" sz="1800" dirty="0" smtClean="0">
                <a:latin typeface="华文楷体" pitchFamily="2" charset="-122"/>
              </a:rPr>
              <a:t>          </a:t>
            </a:r>
            <a:r>
              <a:rPr lang="zh-CN" altLang="en-US" sz="1800" dirty="0" smtClean="0">
                <a:latin typeface="华文楷体" pitchFamily="2" charset="-122"/>
              </a:rPr>
              <a:t>认</a:t>
            </a:r>
            <a:r>
              <a:rPr lang="zh-CN" altLang="en-US" sz="1800" dirty="0">
                <a:latin typeface="华文楷体" pitchFamily="2" charset="-122"/>
              </a:rPr>
              <a:t>文件</a:t>
            </a:r>
            <a:r>
              <a:rPr lang="zh-CN" altLang="zh-CN" sz="1800" dirty="0">
                <a:latin typeface="华文楷体" pitchFamily="2" charset="-122"/>
              </a:rPr>
              <a:t>的效力</a:t>
            </a:r>
            <a:r>
              <a:rPr lang="zh-CN" altLang="zh-CN" sz="1800" dirty="0" smtClean="0">
                <a:latin typeface="华文楷体" pitchFamily="2" charset="-122"/>
              </a:rPr>
              <a:t>。</a:t>
            </a:r>
            <a:endParaRPr lang="en-US" altLang="zh-CN" sz="1800" dirty="0" smtClean="0">
              <a:latin typeface="华文楷体" pitchFamily="2" charset="-122"/>
            </a:endParaRPr>
          </a:p>
          <a:p>
            <a:pPr marL="0" indent="0">
              <a:buNone/>
            </a:pPr>
            <a:r>
              <a:rPr lang="en-US" altLang="zh-CN" sz="1800" dirty="0" smtClean="0">
                <a:latin typeface="华文楷体" pitchFamily="2" charset="-122"/>
              </a:rPr>
              <a:t>           3</a:t>
            </a:r>
            <a:r>
              <a:rPr lang="zh-CN" altLang="en-US" sz="1800" dirty="0" smtClean="0">
                <a:latin typeface="华文楷体" pitchFamily="2" charset="-122"/>
              </a:rPr>
              <a:t>、</a:t>
            </a:r>
            <a:r>
              <a:rPr lang="zh-CN" altLang="en-US" sz="1800" dirty="0">
                <a:latin typeface="华文楷体" pitchFamily="2" charset="-122"/>
              </a:rPr>
              <a:t>保理商应对债务人所盖印章真实性进行校验，如与银行印鉴</a:t>
            </a:r>
            <a:endParaRPr lang="en-US" altLang="zh-CN" sz="1800" dirty="0">
              <a:latin typeface="华文楷体" pitchFamily="2" charset="-122"/>
            </a:endParaRPr>
          </a:p>
          <a:p>
            <a:pPr marL="0" indent="0">
              <a:buNone/>
            </a:pPr>
            <a:r>
              <a:rPr lang="en-US" altLang="zh-CN" sz="1800" dirty="0">
                <a:latin typeface="华文楷体" pitchFamily="2" charset="-122"/>
              </a:rPr>
              <a:t>          </a:t>
            </a:r>
            <a:r>
              <a:rPr lang="zh-CN" altLang="en-US" sz="1800" dirty="0">
                <a:latin typeface="华文楷体" pitchFamily="2" charset="-122"/>
              </a:rPr>
              <a:t>卡</a:t>
            </a:r>
            <a:r>
              <a:rPr lang="en-US" altLang="zh-CN" sz="1800" dirty="0">
                <a:latin typeface="华文楷体" pitchFamily="2" charset="-122"/>
              </a:rPr>
              <a:t>/</a:t>
            </a:r>
            <a:r>
              <a:rPr lang="zh-CN" altLang="en-US" sz="1800" dirty="0">
                <a:latin typeface="华文楷体" pitchFamily="2" charset="-122"/>
              </a:rPr>
              <a:t>公安局刻章卡预留的印鉴样式进行比</a:t>
            </a:r>
            <a:r>
              <a:rPr lang="zh-CN" altLang="en-US" sz="1800" dirty="0" smtClean="0">
                <a:latin typeface="华文楷体" pitchFamily="2" charset="-122"/>
              </a:rPr>
              <a:t>对</a:t>
            </a:r>
            <a:r>
              <a:rPr lang="zh-CN" altLang="en-US" sz="1800" smtClean="0">
                <a:latin typeface="华文楷体" pitchFamily="2" charset="-122"/>
              </a:rPr>
              <a:t>或其他有效</a:t>
            </a:r>
            <a:r>
              <a:rPr lang="zh-CN" altLang="en-US" sz="1800" dirty="0">
                <a:latin typeface="华文楷体" pitchFamily="2" charset="-122"/>
              </a:rPr>
              <a:t>方式。</a:t>
            </a:r>
            <a:endParaRPr lang="en-US" altLang="zh-CN" sz="1800" dirty="0">
              <a:latin typeface="华文楷体" pitchFamily="2" charset="-122"/>
            </a:endParaRPr>
          </a:p>
          <a:p>
            <a:pPr lvl="1"/>
            <a:r>
              <a:rPr lang="zh-CN" altLang="en-US" sz="1800" b="1" dirty="0" smtClean="0">
                <a:latin typeface="华文楷体" pitchFamily="2" charset="-122"/>
              </a:rPr>
              <a:t>避免过度公章依赖</a:t>
            </a:r>
            <a:endParaRPr lang="en-US" altLang="zh-CN" sz="1800" b="1" dirty="0" smtClean="0">
              <a:latin typeface="华文楷体" pitchFamily="2" charset="-122"/>
            </a:endParaRPr>
          </a:p>
          <a:p>
            <a:pPr marL="344487" lvl="1" indent="0">
              <a:buNone/>
            </a:pPr>
            <a:r>
              <a:rPr lang="en-US" altLang="zh-CN" sz="1800" dirty="0">
                <a:latin typeface="华文楷体" pitchFamily="2" charset="-122"/>
              </a:rPr>
              <a:t> </a:t>
            </a:r>
            <a:r>
              <a:rPr lang="en-US" altLang="zh-CN" sz="1800" dirty="0" smtClean="0">
                <a:latin typeface="华文楷体" pitchFamily="2" charset="-122"/>
              </a:rPr>
              <a:t>     </a:t>
            </a:r>
            <a:r>
              <a:rPr lang="zh-CN" altLang="en-US" sz="1800" dirty="0" smtClean="0">
                <a:latin typeface="华文楷体" pitchFamily="2" charset="-122"/>
              </a:rPr>
              <a:t>即使</a:t>
            </a:r>
            <a:r>
              <a:rPr lang="zh-CN" altLang="en-US" sz="1800" dirty="0">
                <a:latin typeface="华文楷体" pitchFamily="2" charset="-122"/>
              </a:rPr>
              <a:t>为</a:t>
            </a:r>
            <a:r>
              <a:rPr lang="zh-CN" altLang="en-US" sz="1800" dirty="0" smtClean="0">
                <a:latin typeface="华文楷体" pitchFamily="2" charset="-122"/>
              </a:rPr>
              <a:t>债务人盖章确权项目，保理商亦应当对基础贸易合同项下的  </a:t>
            </a:r>
            <a:endParaRPr lang="en-US" altLang="zh-CN" sz="1800" dirty="0" smtClean="0">
              <a:latin typeface="华文楷体" pitchFamily="2" charset="-122"/>
            </a:endParaRPr>
          </a:p>
          <a:p>
            <a:pPr marL="344487" lvl="1" indent="0">
              <a:buNone/>
            </a:pPr>
            <a:r>
              <a:rPr lang="en-US" altLang="zh-CN" sz="1800" dirty="0">
                <a:latin typeface="华文楷体" pitchFamily="2" charset="-122"/>
              </a:rPr>
              <a:t> </a:t>
            </a:r>
            <a:r>
              <a:rPr lang="en-US" altLang="zh-CN" sz="1800" dirty="0" smtClean="0">
                <a:latin typeface="华文楷体" pitchFamily="2" charset="-122"/>
              </a:rPr>
              <a:t>    </a:t>
            </a:r>
            <a:r>
              <a:rPr lang="zh-CN" altLang="en-US" sz="1800" dirty="0" smtClean="0">
                <a:latin typeface="华文楷体" pitchFamily="2" charset="-122"/>
              </a:rPr>
              <a:t>交易真实性、应收账款真实余额进行详尽、全面的尽调，</a:t>
            </a:r>
            <a:r>
              <a:rPr lang="zh-CN" altLang="en-US" sz="1800" b="1" dirty="0" smtClean="0">
                <a:latin typeface="华文楷体" pitchFamily="2" charset="-122"/>
              </a:rPr>
              <a:t>尽量避免 </a:t>
            </a:r>
            <a:endParaRPr lang="en-US" altLang="zh-CN" sz="1800" b="1" dirty="0" smtClean="0">
              <a:latin typeface="华文楷体" pitchFamily="2" charset="-122"/>
            </a:endParaRPr>
          </a:p>
          <a:p>
            <a:pPr marL="344487" lvl="1" indent="0">
              <a:buNone/>
            </a:pPr>
            <a:r>
              <a:rPr lang="en-US" altLang="zh-CN" sz="1800" b="1" dirty="0">
                <a:latin typeface="华文楷体" pitchFamily="2" charset="-122"/>
              </a:rPr>
              <a:t> </a:t>
            </a:r>
            <a:r>
              <a:rPr lang="en-US" altLang="zh-CN" sz="1800" b="1" dirty="0" smtClean="0">
                <a:latin typeface="华文楷体" pitchFamily="2" charset="-122"/>
              </a:rPr>
              <a:t>    </a:t>
            </a:r>
            <a:r>
              <a:rPr lang="zh-CN" altLang="en-US" sz="1800" b="1" dirty="0" smtClean="0">
                <a:latin typeface="华文楷体" pitchFamily="2" charset="-122"/>
              </a:rPr>
              <a:t>过度公章依赖。</a:t>
            </a:r>
            <a:endParaRPr lang="en-US" altLang="zh-CN" sz="1800" b="1" dirty="0">
              <a:latin typeface="华文楷体" pitchFamily="2" charset="-122"/>
            </a:endParaRPr>
          </a:p>
        </p:txBody>
      </p:sp>
      <p:sp>
        <p:nvSpPr>
          <p:cNvPr id="3" name="Rounded Rectangular Callout 10"/>
          <p:cNvSpPr/>
          <p:nvPr/>
        </p:nvSpPr>
        <p:spPr bwMode="auto">
          <a:xfrm>
            <a:off x="1076789" y="1052736"/>
            <a:ext cx="7743685" cy="5219849"/>
          </a:xfrm>
          <a:prstGeom prst="wedgeRoundRectCallout">
            <a:avLst>
              <a:gd name="adj1" fmla="val -53327"/>
              <a:gd name="adj2" fmla="val -2094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35496" y="2998587"/>
            <a:ext cx="929056" cy="1006477"/>
          </a:xfrm>
          <a:prstGeom prst="rect">
            <a:avLst/>
          </a:prstGeom>
          <a:noFill/>
        </p:spPr>
      </p:pic>
      <p:sp>
        <p:nvSpPr>
          <p:cNvPr id="5" name="Title 1"/>
          <p:cNvSpPr txBox="1">
            <a:spLocks/>
          </p:cNvSpPr>
          <p:nvPr/>
        </p:nvSpPr>
        <p:spPr>
          <a:xfrm>
            <a:off x="214420" y="2"/>
            <a:ext cx="7643446"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判例研读（五）</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282497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398" y="1962657"/>
            <a:ext cx="3052213" cy="3306564"/>
          </a:xfrm>
          <a:prstGeom prst="rect">
            <a:avLst/>
          </a:prstGeom>
        </p:spPr>
      </p:pic>
      <p:sp>
        <p:nvSpPr>
          <p:cNvPr id="6146" name="Title 1"/>
          <p:cNvSpPr>
            <a:spLocks noGrp="1"/>
          </p:cNvSpPr>
          <p:nvPr>
            <p:ph type="title" idx="4294967295"/>
          </p:nvPr>
        </p:nvSpPr>
        <p:spPr>
          <a:xfrm>
            <a:off x="333947" y="193675"/>
            <a:ext cx="7362092" cy="427038"/>
          </a:xfrm>
        </p:spPr>
        <p:txBody>
          <a:bodyPr>
            <a:normAutofit fontScale="90000"/>
          </a:bodyPr>
          <a:lstStyle/>
          <a:p>
            <a:r>
              <a:rPr lang="zh-CN" altLang="en-US" sz="3200" b="1" dirty="0" smtClean="0">
                <a:solidFill>
                  <a:schemeClr val="bg1"/>
                </a:solidFill>
              </a:rPr>
              <a:t>未完待续</a:t>
            </a:r>
            <a:r>
              <a:rPr lang="en-US" altLang="zh-CN" sz="3200" b="1" dirty="0" smtClean="0">
                <a:solidFill>
                  <a:schemeClr val="bg1"/>
                </a:solidFill>
              </a:rPr>
              <a:t>…</a:t>
            </a:r>
            <a:endParaRPr lang="zh-CN" altLang="en-US" sz="3200" b="1" dirty="0" smtClean="0">
              <a:solidFill>
                <a:schemeClr val="bg1"/>
              </a:solidFill>
            </a:endParaRPr>
          </a:p>
        </p:txBody>
      </p:sp>
      <p:sp>
        <p:nvSpPr>
          <p:cNvPr id="11" name="Rounded Rectangular Callout 26"/>
          <p:cNvSpPr/>
          <p:nvPr/>
        </p:nvSpPr>
        <p:spPr bwMode="auto">
          <a:xfrm>
            <a:off x="3973780" y="1916832"/>
            <a:ext cx="4785762" cy="3398214"/>
          </a:xfrm>
          <a:prstGeom prst="wedgeRoundRectCallout">
            <a:avLst>
              <a:gd name="adj1" fmla="val -60152"/>
              <a:gd name="adj2" fmla="val 492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2" name="Content Placeholder 2"/>
          <p:cNvSpPr txBox="1">
            <a:spLocks/>
          </p:cNvSpPr>
          <p:nvPr/>
        </p:nvSpPr>
        <p:spPr bwMode="auto">
          <a:xfrm>
            <a:off x="4106717" y="2276872"/>
            <a:ext cx="4652825" cy="198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400" b="0" kern="0" dirty="0" smtClean="0"/>
              <a:t>如果您有好的建议或我们的后续研究您希望看到哪方面的研究成果，欢迎通过</a:t>
            </a:r>
            <a:r>
              <a:rPr lang="zh-CN" altLang="en-US" sz="2400" u="sng" kern="0" dirty="0" smtClean="0">
                <a:solidFill>
                  <a:srgbClr val="319146"/>
                </a:solidFill>
              </a:rPr>
              <a:t>微信公众号</a:t>
            </a:r>
            <a:r>
              <a:rPr lang="zh-CN" altLang="en-US" sz="2400" b="0" kern="0" dirty="0" smtClean="0"/>
              <a:t>留言向我们提出您的宝贵建议！</a:t>
            </a:r>
            <a:endParaRPr lang="en-US" altLang="zh-CN" sz="2400" b="0" kern="0" dirty="0" smtClean="0"/>
          </a:p>
          <a:p>
            <a:endParaRPr lang="en-US" altLang="zh-CN" sz="2400" b="0" kern="0" dirty="0" smtClean="0"/>
          </a:p>
          <a:p>
            <a:r>
              <a:rPr lang="zh-CN" altLang="en-US" sz="2400" b="0" kern="0" dirty="0" smtClean="0"/>
              <a:t>关注微信公众号，精彩不断演绎！</a:t>
            </a:r>
            <a:endParaRPr lang="zh-CN" altLang="en-US" sz="2400" b="0" kern="0" dirty="0"/>
          </a:p>
        </p:txBody>
      </p:sp>
    </p:spTree>
    <p:extLst>
      <p:ext uri="{BB962C8B-B14F-4D97-AF65-F5344CB8AC3E}">
        <p14:creationId xmlns:p14="http://schemas.microsoft.com/office/powerpoint/2010/main" val="139886129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683570" y="836715"/>
            <a:ext cx="1962944" cy="427037"/>
          </a:xfrm>
        </p:spPr>
        <p:txBody>
          <a:bodyPr/>
          <a:lstStyle/>
          <a:p>
            <a:r>
              <a:rPr lang="zh-CN" altLang="en-US" sz="3200" b="1" dirty="0" smtClean="0">
                <a:solidFill>
                  <a:schemeClr val="tx1">
                    <a:lumMod val="85000"/>
                    <a:lumOff val="15000"/>
                  </a:schemeClr>
                </a:solidFill>
              </a:rPr>
              <a:t>免责声明</a:t>
            </a:r>
          </a:p>
        </p:txBody>
      </p:sp>
      <p:sp>
        <p:nvSpPr>
          <p:cNvPr id="15363" name="Content Placeholder 2"/>
          <p:cNvSpPr>
            <a:spLocks noGrp="1"/>
          </p:cNvSpPr>
          <p:nvPr>
            <p:ph idx="1"/>
          </p:nvPr>
        </p:nvSpPr>
        <p:spPr>
          <a:xfrm>
            <a:off x="323528" y="1412776"/>
            <a:ext cx="7992888" cy="2448272"/>
          </a:xfrm>
        </p:spPr>
        <p:txBody>
          <a:bodyPr/>
          <a:lstStyle/>
          <a:p>
            <a:pPr>
              <a:buClr>
                <a:schemeClr val="bg1"/>
              </a:buClr>
            </a:pPr>
            <a:r>
              <a:rPr lang="zh-CN" altLang="en-US" sz="1600" dirty="0" smtClean="0">
                <a:solidFill>
                  <a:schemeClr val="tx1">
                    <a:lumMod val="75000"/>
                    <a:lumOff val="25000"/>
                  </a:schemeClr>
                </a:solidFill>
              </a:rPr>
              <a:t>本</a:t>
            </a:r>
            <a:r>
              <a:rPr lang="zh-CN" altLang="en-US" sz="1600" dirty="0">
                <a:solidFill>
                  <a:schemeClr val="tx1">
                    <a:lumMod val="75000"/>
                    <a:lumOff val="25000"/>
                  </a:schemeClr>
                </a:solidFill>
              </a:rPr>
              <a:t>演示材料由亚洲保理（深圳）有限公司联合中国服务贸易协会商业保理专业委员会、广东省商业保理协会</a:t>
            </a:r>
            <a:r>
              <a:rPr lang="zh-CN" altLang="en-US" sz="1600" dirty="0" smtClean="0">
                <a:solidFill>
                  <a:schemeClr val="tx1">
                    <a:lumMod val="75000"/>
                    <a:lumOff val="25000"/>
                  </a:schemeClr>
                </a:solidFill>
              </a:rPr>
              <a:t>、广州市商业保理协会、深圳市</a:t>
            </a:r>
            <a:r>
              <a:rPr lang="zh-CN" altLang="en-US" sz="1600" dirty="0">
                <a:solidFill>
                  <a:schemeClr val="tx1">
                    <a:lumMod val="75000"/>
                    <a:lumOff val="25000"/>
                  </a:schemeClr>
                </a:solidFill>
              </a:rPr>
              <a:t>商业保理协会、</a:t>
            </a:r>
            <a:r>
              <a:rPr lang="zh-CN" altLang="zh-CN" sz="1600" dirty="0"/>
              <a:t>深圳前海金融资产交易所有限公司</a:t>
            </a:r>
            <a:r>
              <a:rPr lang="zh-CN" altLang="en-US" sz="1600" dirty="0">
                <a:solidFill>
                  <a:schemeClr val="tx1">
                    <a:lumMod val="75000"/>
                    <a:lumOff val="25000"/>
                  </a:schemeClr>
                </a:solidFill>
              </a:rPr>
              <a:t>共同</a:t>
            </a:r>
            <a:r>
              <a:rPr lang="zh-CN" altLang="en-US" sz="1600" dirty="0" smtClean="0">
                <a:solidFill>
                  <a:schemeClr val="tx1">
                    <a:lumMod val="75000"/>
                    <a:lumOff val="25000"/>
                  </a:schemeClr>
                </a:solidFill>
              </a:rPr>
              <a:t>制作</a:t>
            </a:r>
            <a:r>
              <a:rPr lang="zh-CN" altLang="en-US" sz="1600" dirty="0" smtClean="0">
                <a:solidFill>
                  <a:schemeClr val="tx1">
                    <a:lumMod val="85000"/>
                    <a:lumOff val="15000"/>
                  </a:schemeClr>
                </a:solidFill>
              </a:rPr>
              <a:t>。其全部或部分内容均不可以直接或间接地分发、复制或再分发，或传递给其他任何人。参与本次演示活动或阅读此演示材料，你即同意接受上述约束。任何不遵守将可能违反有关法律或规定</a:t>
            </a:r>
          </a:p>
          <a:p>
            <a:pPr>
              <a:buClr>
                <a:schemeClr val="bg1"/>
              </a:buClr>
            </a:pPr>
            <a:r>
              <a:rPr lang="zh-CN" altLang="en-US" sz="1600" dirty="0" smtClean="0">
                <a:solidFill>
                  <a:schemeClr val="tx1">
                    <a:lumMod val="85000"/>
                    <a:lumOff val="15000"/>
                  </a:schemeClr>
                </a:solidFill>
              </a:rPr>
              <a:t>本演示材料内容没有经过独立第三方的验证。不能保证以及依赖内容的公正、准确、完整和正确。本演示材料内容应该在当时环境来理解，没有也不会在演示结束后再更新内容来反映重大的发展变化。本公司和相关董事、管理层、雇员、代理人和顾问在任何时候都无须为本演示材料内容负责，因此也无须为由于使用本演示材料内容造成的任何损失负责</a:t>
            </a:r>
          </a:p>
        </p:txBody>
      </p:sp>
      <p:sp>
        <p:nvSpPr>
          <p:cNvPr id="7" name="i$ļïḋè">
            <a:extLst>
              <a:ext uri="{FF2B5EF4-FFF2-40B4-BE49-F238E27FC236}">
                <a16:creationId xmlns="" xmlns:a16="http://schemas.microsoft.com/office/drawing/2014/main" id="{16562633-BA53-4759-872E-8DDDC7206821}"/>
              </a:ext>
            </a:extLst>
          </p:cNvPr>
          <p:cNvSpPr/>
          <p:nvPr/>
        </p:nvSpPr>
        <p:spPr>
          <a:xfrm>
            <a:off x="0" y="5013176"/>
            <a:ext cx="9144000" cy="1152128"/>
          </a:xfrm>
          <a:prstGeom prst="rect">
            <a:avLst/>
          </a:prstGeom>
          <a:solidFill>
            <a:srgbClr val="0C58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8" name="图片 7" descr="图层 0.png"/>
          <p:cNvPicPr>
            <a:picLocks noChangeAspect="1"/>
          </p:cNvPicPr>
          <p:nvPr/>
        </p:nvPicPr>
        <p:blipFill>
          <a:blip r:embed="rId2" cstate="print"/>
          <a:stretch>
            <a:fillRect/>
          </a:stretch>
        </p:blipFill>
        <p:spPr>
          <a:xfrm>
            <a:off x="5076058" y="3429000"/>
            <a:ext cx="3419344" cy="3312368"/>
          </a:xfrm>
          <a:prstGeom prst="rect">
            <a:avLst/>
          </a:prstGeom>
        </p:spPr>
      </p:pic>
      <p:pic>
        <p:nvPicPr>
          <p:cNvPr id="9" name="图片 8">
            <a:extLst>
              <a:ext uri="{FF2B5EF4-FFF2-40B4-BE49-F238E27FC236}">
                <a16:creationId xmlns="" xmlns:a16="http://schemas.microsoft.com/office/drawing/2014/main" id="{0C102566-CD28-4C2B-9AA9-20BF6A99C8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402" b="20402"/>
          <a:stretch/>
        </p:blipFill>
        <p:spPr>
          <a:xfrm>
            <a:off x="6224611" y="5085184"/>
            <a:ext cx="2919393" cy="1728192"/>
          </a:xfrm>
          <a:prstGeom prst="rect">
            <a:avLst/>
          </a:prstGeom>
        </p:spPr>
      </p:pic>
    </p:spTree>
    <p:extLst>
      <p:ext uri="{BB962C8B-B14F-4D97-AF65-F5344CB8AC3E}">
        <p14:creationId xmlns:p14="http://schemas.microsoft.com/office/powerpoint/2010/main" val="19044405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Template">
  <a:themeElements>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fontScheme name="Custom Template">
      <a:majorFont>
        <a:latin typeface="Arial"/>
        <a:ea typeface="华文楷体"/>
        <a:cs typeface=""/>
      </a:majorFont>
      <a:minorFont>
        <a:latin typeface="Arial"/>
        <a:ea typeface="华文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pitchFamily="34" charset="0"/>
            <a:ea typeface="华文楷体" pitchFamily="2" charset="-122"/>
          </a:defRPr>
        </a:defPPr>
      </a:lstStyle>
    </a:spDef>
    <a:lnDef>
      <a:spPr bwMode="auto">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Template">
  <a:themeElements>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fontScheme name="Custom Template">
      <a:majorFont>
        <a:latin typeface="Arial"/>
        <a:ea typeface="华文楷体"/>
        <a:cs typeface=""/>
      </a:majorFont>
      <a:minorFont>
        <a:latin typeface="Arial"/>
        <a:ea typeface="华文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pitchFamily="34" charset="0"/>
            <a:ea typeface="华文楷体" pitchFamily="2" charset="-122"/>
          </a:defRPr>
        </a:defPPr>
      </a:lstStyle>
    </a:spDef>
    <a:lnDef>
      <a:spPr bwMode="auto">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stom Template">
  <a:themeElements>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fontScheme name="Custom Template">
      <a:majorFont>
        <a:latin typeface="Arial"/>
        <a:ea typeface="华文楷体"/>
        <a:cs typeface=""/>
      </a:majorFont>
      <a:minorFont>
        <a:latin typeface="Arial"/>
        <a:ea typeface="华文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pitchFamily="34" charset="0"/>
            <a:ea typeface="华文楷体" pitchFamily="2" charset="-122"/>
          </a:defRPr>
        </a:defPPr>
      </a:lstStyle>
    </a:spDef>
    <a:lnDef>
      <a:spPr bwMode="auto">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7782</TotalTime>
  <Words>2780</Words>
  <Application>Microsoft Office PowerPoint</Application>
  <PresentationFormat>全屏显示(4:3)</PresentationFormat>
  <Paragraphs>93</Paragraphs>
  <Slides>20</Slides>
  <Notes>2</Notes>
  <HiddenSlides>0</HiddenSlides>
  <MMClips>0</MMClips>
  <ScaleCrop>false</ScaleCrop>
  <HeadingPairs>
    <vt:vector size="4" baseType="variant">
      <vt:variant>
        <vt:lpstr>主题</vt:lpstr>
      </vt:variant>
      <vt:variant>
        <vt:i4>4</vt:i4>
      </vt:variant>
      <vt:variant>
        <vt:lpstr>幻灯片标题</vt:lpstr>
      </vt:variant>
      <vt:variant>
        <vt:i4>20</vt:i4>
      </vt:variant>
    </vt:vector>
  </HeadingPairs>
  <TitlesOfParts>
    <vt:vector size="24" baseType="lpstr">
      <vt:lpstr>Office 主题</vt:lpstr>
      <vt:lpstr>1_Custom Template</vt:lpstr>
      <vt:lpstr>3_Custom Template</vt:lpstr>
      <vt:lpstr>Custom Template</vt:lpstr>
      <vt:lpstr>PowerPoint 演示文稿</vt:lpstr>
      <vt:lpstr>前言</vt:lpstr>
      <vt:lpstr>目录</vt:lpstr>
      <vt:lpstr>PowerPoint 演示文稿</vt:lpstr>
      <vt:lpstr>PowerPoint 演示文稿</vt:lpstr>
      <vt:lpstr>PowerPoint 演示文稿</vt:lpstr>
      <vt:lpstr>PowerPoint 演示文稿</vt:lpstr>
      <vt:lpstr>判例研读（二）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判例研读（五）</vt:lpstr>
      <vt:lpstr>PowerPoint 演示文稿</vt:lpstr>
      <vt:lpstr>未完待续…</vt:lpstr>
      <vt:lpstr>免责声明</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判例研读（一）</dc:title>
  <dc:creator>Administrator</dc:creator>
  <cp:lastModifiedBy>亚洲保理李美</cp:lastModifiedBy>
  <cp:revision>1170</cp:revision>
  <dcterms:created xsi:type="dcterms:W3CDTF">2018-11-05T06:55:07Z</dcterms:created>
  <dcterms:modified xsi:type="dcterms:W3CDTF">2021-03-09T03:22:11Z</dcterms:modified>
</cp:coreProperties>
</file>